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18119" y="0"/>
            <a:ext cx="1028700" cy="874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884414" y="0"/>
            <a:ext cx="896442" cy="771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20751" y="987552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 h="0">
                <a:moveTo>
                  <a:pt x="0" y="0"/>
                </a:moveTo>
                <a:lnTo>
                  <a:pt x="395998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71462" y="4909908"/>
            <a:ext cx="8509635" cy="0"/>
          </a:xfrm>
          <a:custGeom>
            <a:avLst/>
            <a:gdLst/>
            <a:ahLst/>
            <a:cxnLst/>
            <a:rect l="l" t="t" r="r" b="b"/>
            <a:pathLst>
              <a:path w="8509635" h="0">
                <a:moveTo>
                  <a:pt x="0" y="0"/>
                </a:moveTo>
                <a:lnTo>
                  <a:pt x="8509063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79514" y="221655"/>
            <a:ext cx="1473358" cy="6876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1159" y="1017854"/>
            <a:ext cx="8361680" cy="3314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46303" y="4026814"/>
            <a:ext cx="8051393" cy="699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9AA9"/>
                </a:solidFill>
                <a:latin typeface="Tw Cen MT Condensed Extra Bold"/>
                <a:cs typeface="Tw Cen MT Condensed Extra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1313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9AA9"/>
                </a:solidFill>
                <a:latin typeface="Tw Cen MT Condensed Extra Bold"/>
                <a:cs typeface="Tw Cen MT Condensed Extra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9AA9"/>
                </a:solidFill>
                <a:latin typeface="Tw Cen MT Condensed Extra Bold"/>
                <a:cs typeface="Tw Cen MT Condensed Extra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18119" y="0"/>
            <a:ext cx="1028700" cy="874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884414" y="0"/>
            <a:ext cx="896442" cy="771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20751" y="987552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 h="0">
                <a:moveTo>
                  <a:pt x="0" y="0"/>
                </a:moveTo>
                <a:lnTo>
                  <a:pt x="395998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71462" y="4909908"/>
            <a:ext cx="8509635" cy="0"/>
          </a:xfrm>
          <a:custGeom>
            <a:avLst/>
            <a:gdLst/>
            <a:ahLst/>
            <a:cxnLst/>
            <a:rect l="l" t="t" r="r" b="b"/>
            <a:pathLst>
              <a:path w="8509635" h="0">
                <a:moveTo>
                  <a:pt x="0" y="0"/>
                </a:moveTo>
                <a:lnTo>
                  <a:pt x="8509063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818119" y="0"/>
            <a:ext cx="1028700" cy="8747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884414" y="0"/>
            <a:ext cx="896442" cy="771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895" y="428371"/>
            <a:ext cx="218122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9AA9"/>
                </a:solidFill>
                <a:latin typeface="Tw Cen MT Condensed Extra Bold"/>
                <a:cs typeface="Tw Cen MT Condensed Extra 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7015" y="1332193"/>
            <a:ext cx="3957320" cy="280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1313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659876" y="4971922"/>
            <a:ext cx="167004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5" Type="http://schemas.openxmlformats.org/officeDocument/2006/relationships/image" Target="../media/image21.jpg"/><Relationship Id="rId6" Type="http://schemas.openxmlformats.org/officeDocument/2006/relationships/hyperlink" Target="http://www.bad-eisenkappel.info/umwelt-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Relationship Id="rId4" Type="http://schemas.openxmlformats.org/officeDocument/2006/relationships/image" Target="../media/image21.jpg"/><Relationship Id="rId5" Type="http://schemas.openxmlformats.org/officeDocument/2006/relationships/image" Target="../media/image25.jpg"/><Relationship Id="rId6" Type="http://schemas.openxmlformats.org/officeDocument/2006/relationships/hyperlink" Target="http://www.energie-gemeinde.at/ideen-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hyperlink" Target="http://www.european-energy-award.org/home/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32.jpg"/><Relationship Id="rId4" Type="http://schemas.openxmlformats.org/officeDocument/2006/relationships/hyperlink" Target="http://www.european-energy-award.org/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hyperlink" Target="mailto:gabriele.surname@energyagency.at" TargetMode="External"/><Relationship Id="rId4" Type="http://schemas.openxmlformats.org/officeDocument/2006/relationships/hyperlink" Target="http://www.energyagency.at/" TargetMode="External"/><Relationship Id="rId5" Type="http://schemas.openxmlformats.org/officeDocument/2006/relationships/image" Target="../media/image34.png"/><Relationship Id="rId6" Type="http://schemas.openxmlformats.org/officeDocument/2006/relationships/hyperlink" Target="http://www.energyagency.at/petajoule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jp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3.jpg"/><Relationship Id="rId4" Type="http://schemas.openxmlformats.org/officeDocument/2006/relationships/hyperlink" Target="http://www.european-energy-award.org/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hyperlink" Target="http://www.e5-gemeinden.at/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1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klimaaktiv.at/bildgalerie/2018/european-energy-award.html" TargetMode="External"/><Relationship Id="rId3" Type="http://schemas.openxmlformats.org/officeDocument/2006/relationships/image" Target="../media/image2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Relationship Id="rId4" Type="http://schemas.openxmlformats.org/officeDocument/2006/relationships/image" Target="../media/image21.jpg"/><Relationship Id="rId5" Type="http://schemas.openxmlformats.org/officeDocument/2006/relationships/hyperlink" Target="http://www.judenburg.at/daten/" TargetMode="External"/><Relationship Id="rId6" Type="http://schemas.openxmlformats.org/officeDocument/2006/relationships/image" Target="../media/image2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24013" y="1642862"/>
            <a:ext cx="3080659" cy="3076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6303" y="4325213"/>
            <a:ext cx="22409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313131"/>
                </a:solidFill>
                <a:latin typeface="Calibri"/>
                <a:cs typeface="Calibri"/>
              </a:rPr>
              <a:t>Austrian Energy</a:t>
            </a:r>
            <a:r>
              <a:rPr dirty="0" sz="1200" spc="-10" b="1">
                <a:solidFill>
                  <a:srgbClr val="313131"/>
                </a:solidFill>
                <a:latin typeface="Calibri"/>
                <a:cs typeface="Calibri"/>
              </a:rPr>
              <a:t> Agency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313131"/>
                </a:solidFill>
                <a:latin typeface="Calibri"/>
                <a:cs typeface="Calibri"/>
              </a:rPr>
              <a:t>Gabriele </a:t>
            </a:r>
            <a:r>
              <a:rPr dirty="0" sz="1200" spc="-5">
                <a:solidFill>
                  <a:srgbClr val="313131"/>
                </a:solidFill>
                <a:latin typeface="Calibri"/>
                <a:cs typeface="Calibri"/>
              </a:rPr>
              <a:t>Brandl </a:t>
            </a:r>
            <a:r>
              <a:rPr dirty="0" sz="1200">
                <a:solidFill>
                  <a:srgbClr val="CE311A"/>
                </a:solidFill>
                <a:latin typeface="Calibri"/>
                <a:cs typeface="Calibri"/>
              </a:rPr>
              <a:t>| </a:t>
            </a:r>
            <a:r>
              <a:rPr dirty="0" sz="1200">
                <a:solidFill>
                  <a:srgbClr val="313131"/>
                </a:solidFill>
                <a:latin typeface="Calibri"/>
                <a:cs typeface="Calibri"/>
              </a:rPr>
              <a:t>24th of April</a:t>
            </a:r>
            <a:r>
              <a:rPr dirty="0" sz="1200" spc="-12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313131"/>
                </a:solidFill>
                <a:latin typeface="Calibri"/>
                <a:cs typeface="Calibri"/>
              </a:rPr>
              <a:t>2019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6303" y="635000"/>
            <a:ext cx="5423535" cy="100139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CE311A"/>
                </a:solidFill>
                <a:latin typeface="Calibri"/>
                <a:cs typeface="Calibri"/>
              </a:rPr>
              <a:t>Importance </a:t>
            </a:r>
            <a:r>
              <a:rPr dirty="0" sz="3200" b="1">
                <a:solidFill>
                  <a:srgbClr val="CE311A"/>
                </a:solidFill>
                <a:latin typeface="Calibri"/>
                <a:cs typeface="Calibri"/>
              </a:rPr>
              <a:t>of Municipal</a:t>
            </a:r>
            <a:r>
              <a:rPr dirty="0" sz="3200" spc="-114" b="1">
                <a:solidFill>
                  <a:srgbClr val="CE311A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CE311A"/>
                </a:solidFill>
                <a:latin typeface="Calibri"/>
                <a:cs typeface="Calibri"/>
              </a:rPr>
              <a:t>Energy  Mangement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751" y="987552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 h="0">
                <a:moveTo>
                  <a:pt x="0" y="0"/>
                </a:moveTo>
                <a:lnTo>
                  <a:pt x="395998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1462" y="4909908"/>
            <a:ext cx="8509635" cy="0"/>
          </a:xfrm>
          <a:custGeom>
            <a:avLst/>
            <a:gdLst/>
            <a:ahLst/>
            <a:cxnLst/>
            <a:rect l="l" t="t" r="r" b="b"/>
            <a:pathLst>
              <a:path w="8509635" h="0">
                <a:moveTo>
                  <a:pt x="0" y="0"/>
                </a:moveTo>
                <a:lnTo>
                  <a:pt x="8509063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27982" y="1108278"/>
            <a:ext cx="4371213" cy="3535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4162" y="143002"/>
            <a:ext cx="237490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CE311A"/>
                </a:solidFill>
                <a:latin typeface="Calibri"/>
                <a:cs typeface="Calibri"/>
              </a:rPr>
              <a:t>e5 </a:t>
            </a:r>
            <a:r>
              <a:rPr dirty="0" b="1">
                <a:solidFill>
                  <a:srgbClr val="CE311A"/>
                </a:solidFill>
                <a:latin typeface="Calibri"/>
                <a:cs typeface="Calibri"/>
              </a:rPr>
              <a:t>- </a:t>
            </a:r>
            <a:r>
              <a:rPr dirty="0" spc="-5" b="1">
                <a:solidFill>
                  <a:srgbClr val="CE311A"/>
                </a:solidFill>
                <a:latin typeface="Calibri"/>
                <a:cs typeface="Calibri"/>
              </a:rPr>
              <a:t>Gold</a:t>
            </a:r>
            <a:r>
              <a:rPr dirty="0" spc="-75" b="1">
                <a:solidFill>
                  <a:srgbClr val="CE311A"/>
                </a:solidFill>
                <a:latin typeface="Calibri"/>
                <a:cs typeface="Calibri"/>
              </a:rPr>
              <a:t> </a:t>
            </a:r>
            <a:r>
              <a:rPr dirty="0" spc="-10" b="1">
                <a:solidFill>
                  <a:srgbClr val="CE311A"/>
                </a:solidFill>
                <a:latin typeface="Calibri"/>
                <a:cs typeface="Calibri"/>
              </a:rPr>
              <a:t>Awarded  Municiplaities</a:t>
            </a:r>
          </a:p>
        </p:txBody>
      </p:sp>
      <p:sp>
        <p:nvSpPr>
          <p:cNvPr id="6" name="object 6"/>
          <p:cNvSpPr/>
          <p:nvPr/>
        </p:nvSpPr>
        <p:spPr>
          <a:xfrm>
            <a:off x="2915792" y="195427"/>
            <a:ext cx="886688" cy="663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29475" y="215219"/>
            <a:ext cx="3425367" cy="422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23919" y="51422"/>
            <a:ext cx="1376045" cy="6728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0200" y="1069085"/>
            <a:ext cx="4772025" cy="3087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127885">
              <a:lnSpc>
                <a:spcPct val="110800"/>
              </a:lnSpc>
              <a:spcBef>
                <a:spcPts val="100"/>
              </a:spcBef>
            </a:pPr>
            <a:r>
              <a:rPr dirty="0" sz="2400" b="1">
                <a:solidFill>
                  <a:srgbClr val="313131"/>
                </a:solidFill>
                <a:latin typeface="Calibri"/>
                <a:cs typeface="Calibri"/>
              </a:rPr>
              <a:t>Eis</a:t>
            </a:r>
            <a:r>
              <a:rPr dirty="0" sz="2400" spc="5" b="1">
                <a:solidFill>
                  <a:srgbClr val="313131"/>
                </a:solidFill>
                <a:latin typeface="Calibri"/>
                <a:cs typeface="Calibri"/>
              </a:rPr>
              <a:t>e</a:t>
            </a:r>
            <a:r>
              <a:rPr dirty="0" sz="2400" b="1">
                <a:solidFill>
                  <a:srgbClr val="313131"/>
                </a:solidFill>
                <a:latin typeface="Calibri"/>
                <a:cs typeface="Calibri"/>
              </a:rPr>
              <a:t>n</a:t>
            </a:r>
            <a:r>
              <a:rPr dirty="0" sz="2400" spc="-30" b="1">
                <a:solidFill>
                  <a:srgbClr val="313131"/>
                </a:solidFill>
                <a:latin typeface="Calibri"/>
                <a:cs typeface="Calibri"/>
              </a:rPr>
              <a:t>k</a:t>
            </a:r>
            <a:r>
              <a:rPr dirty="0" sz="2400" b="1">
                <a:solidFill>
                  <a:srgbClr val="313131"/>
                </a:solidFill>
                <a:latin typeface="Calibri"/>
                <a:cs typeface="Calibri"/>
              </a:rPr>
              <a:t>ap</a:t>
            </a:r>
            <a:r>
              <a:rPr dirty="0" sz="2400" spc="-10" b="1">
                <a:solidFill>
                  <a:srgbClr val="313131"/>
                </a:solidFill>
                <a:latin typeface="Calibri"/>
                <a:cs typeface="Calibri"/>
              </a:rPr>
              <a:t>p</a:t>
            </a:r>
            <a:r>
              <a:rPr dirty="0" sz="2400" spc="-5" b="1">
                <a:solidFill>
                  <a:srgbClr val="313131"/>
                </a:solidFill>
                <a:latin typeface="Calibri"/>
                <a:cs typeface="Calibri"/>
              </a:rPr>
              <a:t>e</a:t>
            </a:r>
            <a:r>
              <a:rPr dirty="0" sz="2400" spc="5" b="1">
                <a:solidFill>
                  <a:srgbClr val="313131"/>
                </a:solidFill>
                <a:latin typeface="Calibri"/>
                <a:cs typeface="Calibri"/>
              </a:rPr>
              <a:t>l</a:t>
            </a:r>
            <a:r>
              <a:rPr dirty="0" sz="2400" spc="-5" b="1">
                <a:solidFill>
                  <a:srgbClr val="313131"/>
                </a:solidFill>
                <a:latin typeface="Calibri"/>
                <a:cs typeface="Calibri"/>
              </a:rPr>
              <a:t>-</a:t>
            </a:r>
            <a:r>
              <a:rPr dirty="0" sz="2400" spc="-20" b="1">
                <a:solidFill>
                  <a:srgbClr val="313131"/>
                </a:solidFill>
                <a:latin typeface="Calibri"/>
                <a:cs typeface="Calibri"/>
              </a:rPr>
              <a:t>v</a:t>
            </a:r>
            <a:r>
              <a:rPr dirty="0" sz="2400" spc="-5" b="1">
                <a:solidFill>
                  <a:srgbClr val="313131"/>
                </a:solidFill>
                <a:latin typeface="Calibri"/>
                <a:cs typeface="Calibri"/>
              </a:rPr>
              <a:t>ella</a:t>
            </a:r>
            <a:r>
              <a:rPr dirty="0" sz="2400" b="1">
                <a:solidFill>
                  <a:srgbClr val="313131"/>
                </a:solidFill>
                <a:latin typeface="Calibri"/>
                <a:cs typeface="Calibri"/>
              </a:rPr>
              <a:t>c</a:t>
            </a:r>
            <a:r>
              <a:rPr dirty="0" sz="2400" spc="5" b="1">
                <a:solidFill>
                  <a:srgbClr val="313131"/>
                </a:solidFill>
                <a:latin typeface="Calibri"/>
                <a:cs typeface="Calibri"/>
              </a:rPr>
              <a:t>h</a:t>
            </a:r>
            <a:r>
              <a:rPr dirty="0" sz="2400" b="1">
                <a:solidFill>
                  <a:srgbClr val="313131"/>
                </a:solidFill>
                <a:latin typeface="Calibri"/>
                <a:cs typeface="Calibri"/>
              </a:rPr>
              <a:t>/  </a:t>
            </a:r>
            <a:r>
              <a:rPr dirty="0" sz="2400" spc="-15" b="1">
                <a:solidFill>
                  <a:srgbClr val="313131"/>
                </a:solidFill>
                <a:latin typeface="Calibri"/>
                <a:cs typeface="Calibri"/>
              </a:rPr>
              <a:t>Železna </a:t>
            </a:r>
            <a:r>
              <a:rPr dirty="0" sz="2400" spc="-10" b="1">
                <a:solidFill>
                  <a:srgbClr val="313131"/>
                </a:solidFill>
                <a:latin typeface="Calibri"/>
                <a:cs typeface="Calibri"/>
              </a:rPr>
              <a:t>Kapla-Bela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solidFill>
                  <a:srgbClr val="313131"/>
                </a:solidFill>
                <a:latin typeface="Calibri"/>
                <a:cs typeface="Calibri"/>
              </a:rPr>
              <a:t>Carinthia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solidFill>
                  <a:srgbClr val="313131"/>
                </a:solidFill>
                <a:latin typeface="Calibri"/>
                <a:cs typeface="Calibri"/>
              </a:rPr>
              <a:t>2,346</a:t>
            </a:r>
            <a:r>
              <a:rPr dirty="0" sz="2400" spc="-2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13131"/>
                </a:solidFill>
                <a:latin typeface="Calibri"/>
                <a:cs typeface="Calibri"/>
              </a:rPr>
              <a:t>inhabitants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solidFill>
                  <a:srgbClr val="313131"/>
                </a:solidFill>
                <a:latin typeface="Calibri"/>
                <a:cs typeface="Calibri"/>
              </a:rPr>
              <a:t>e5 </a:t>
            </a:r>
            <a:r>
              <a:rPr dirty="0" sz="2400" spc="-5">
                <a:solidFill>
                  <a:srgbClr val="313131"/>
                </a:solidFill>
                <a:latin typeface="Calibri"/>
                <a:cs typeface="Calibri"/>
              </a:rPr>
              <a:t>since</a:t>
            </a:r>
            <a:r>
              <a:rPr dirty="0" sz="2400" spc="-3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13131"/>
                </a:solidFill>
                <a:latin typeface="Calibri"/>
                <a:cs typeface="Calibri"/>
              </a:rPr>
              <a:t>2010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solidFill>
                  <a:srgbClr val="313131"/>
                </a:solidFill>
                <a:latin typeface="Calibri"/>
                <a:cs typeface="Calibri"/>
              </a:rPr>
              <a:t>eg </a:t>
            </a:r>
            <a:r>
              <a:rPr dirty="0" sz="2400" spc="-5">
                <a:solidFill>
                  <a:srgbClr val="313131"/>
                </a:solidFill>
                <a:latin typeface="Calibri"/>
                <a:cs typeface="Calibri"/>
              </a:rPr>
              <a:t>LED</a:t>
            </a:r>
            <a:r>
              <a:rPr dirty="0" sz="2400" spc="-1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13131"/>
                </a:solidFill>
                <a:latin typeface="Calibri"/>
                <a:cs typeface="Calibri"/>
              </a:rPr>
              <a:t>ligthing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  <a:spcBef>
                <a:spcPts val="660"/>
              </a:spcBef>
            </a:pP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https://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  <a:hlinkClick r:id="rId6"/>
              </a:rPr>
              <a:t>www.bad-eisenkappel.info/umwelt-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 energie/energieprojekte/musterprojekte.html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459" y="4952368"/>
            <a:ext cx="2616200" cy="1651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950" spc="15">
                <a:solidFill>
                  <a:srgbClr val="313131"/>
                </a:solidFill>
                <a:latin typeface="Arial"/>
                <a:cs typeface="Arial"/>
              </a:rPr>
              <a:t>We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313131"/>
                </a:solidFill>
                <a:latin typeface="Arial"/>
                <a:cs typeface="Arial"/>
              </a:rPr>
              <a:t>provide</a:t>
            </a:r>
            <a:r>
              <a:rPr dirty="0" sz="95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solutions</a:t>
            </a:r>
            <a:r>
              <a:rPr dirty="0" sz="95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313131"/>
                </a:solidFill>
                <a:latin typeface="Arial"/>
                <a:cs typeface="Arial"/>
              </a:rPr>
              <a:t>for</a:t>
            </a:r>
            <a:r>
              <a:rPr dirty="0" sz="950" spc="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the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0">
                <a:solidFill>
                  <a:srgbClr val="CE311A"/>
                </a:solidFill>
                <a:latin typeface="Arial"/>
                <a:cs typeface="Arial"/>
              </a:rPr>
              <a:t>future</a:t>
            </a:r>
            <a:r>
              <a:rPr dirty="0" sz="950" spc="-2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CE311A"/>
                </a:solidFill>
                <a:latin typeface="Arial"/>
                <a:cs typeface="Arial"/>
              </a:rPr>
              <a:t>of</a:t>
            </a:r>
            <a:r>
              <a:rPr dirty="0" sz="950" spc="1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CE311A"/>
                </a:solidFill>
                <a:latin typeface="Arial"/>
                <a:cs typeface="Arial"/>
              </a:rPr>
              <a:t>energy.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5276" y="4984622"/>
            <a:ext cx="11620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55"/>
              </a:lnSpc>
            </a:pPr>
            <a:r>
              <a:rPr dirty="0" sz="900" spc="-5">
                <a:solidFill>
                  <a:srgbClr val="7E7E7E"/>
                </a:solidFill>
                <a:latin typeface="Calibri"/>
                <a:cs typeface="Calibri"/>
              </a:rPr>
              <a:t>11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751" y="987552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 h="0">
                <a:moveTo>
                  <a:pt x="0" y="0"/>
                </a:moveTo>
                <a:lnTo>
                  <a:pt x="395998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1462" y="4909908"/>
            <a:ext cx="8509635" cy="0"/>
          </a:xfrm>
          <a:custGeom>
            <a:avLst/>
            <a:gdLst/>
            <a:ahLst/>
            <a:cxnLst/>
            <a:rect l="l" t="t" r="r" b="b"/>
            <a:pathLst>
              <a:path w="8509635" h="0">
                <a:moveTo>
                  <a:pt x="0" y="0"/>
                </a:moveTo>
                <a:lnTo>
                  <a:pt x="8509063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5459" y="4940570"/>
            <a:ext cx="2616200" cy="1752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15">
                <a:solidFill>
                  <a:srgbClr val="313131"/>
                </a:solidFill>
                <a:latin typeface="Arial"/>
                <a:cs typeface="Arial"/>
              </a:rPr>
              <a:t>We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313131"/>
                </a:solidFill>
                <a:latin typeface="Arial"/>
                <a:cs typeface="Arial"/>
              </a:rPr>
              <a:t>provide</a:t>
            </a:r>
            <a:r>
              <a:rPr dirty="0" sz="95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solutions</a:t>
            </a:r>
            <a:r>
              <a:rPr dirty="0" sz="95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313131"/>
                </a:solidFill>
                <a:latin typeface="Arial"/>
                <a:cs typeface="Arial"/>
              </a:rPr>
              <a:t>for</a:t>
            </a:r>
            <a:r>
              <a:rPr dirty="0" sz="950" spc="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the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0">
                <a:solidFill>
                  <a:srgbClr val="CE311A"/>
                </a:solidFill>
                <a:latin typeface="Arial"/>
                <a:cs typeface="Arial"/>
              </a:rPr>
              <a:t>future</a:t>
            </a:r>
            <a:r>
              <a:rPr dirty="0" sz="950" spc="-2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CE311A"/>
                </a:solidFill>
                <a:latin typeface="Arial"/>
                <a:cs typeface="Arial"/>
              </a:rPr>
              <a:t>of</a:t>
            </a:r>
            <a:r>
              <a:rPr dirty="0" sz="950" spc="1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CE311A"/>
                </a:solidFill>
                <a:latin typeface="Arial"/>
                <a:cs typeface="Arial"/>
              </a:rPr>
              <a:t>energy.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4162" y="143002"/>
            <a:ext cx="237490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CE311A"/>
                </a:solidFill>
                <a:latin typeface="Calibri"/>
                <a:cs typeface="Calibri"/>
              </a:rPr>
              <a:t>e5 </a:t>
            </a:r>
            <a:r>
              <a:rPr dirty="0" b="1">
                <a:solidFill>
                  <a:srgbClr val="CE311A"/>
                </a:solidFill>
                <a:latin typeface="Calibri"/>
                <a:cs typeface="Calibri"/>
              </a:rPr>
              <a:t>- </a:t>
            </a:r>
            <a:r>
              <a:rPr dirty="0" spc="-5" b="1">
                <a:solidFill>
                  <a:srgbClr val="CE311A"/>
                </a:solidFill>
                <a:latin typeface="Calibri"/>
                <a:cs typeface="Calibri"/>
              </a:rPr>
              <a:t>Gold</a:t>
            </a:r>
            <a:r>
              <a:rPr dirty="0" spc="-75" b="1">
                <a:solidFill>
                  <a:srgbClr val="CE311A"/>
                </a:solidFill>
                <a:latin typeface="Calibri"/>
                <a:cs typeface="Calibri"/>
              </a:rPr>
              <a:t> </a:t>
            </a:r>
            <a:r>
              <a:rPr dirty="0" spc="-10" b="1">
                <a:solidFill>
                  <a:srgbClr val="CE311A"/>
                </a:solidFill>
                <a:latin typeface="Calibri"/>
                <a:cs typeface="Calibri"/>
              </a:rPr>
              <a:t>Awarded  Municiplaities</a:t>
            </a:r>
          </a:p>
        </p:txBody>
      </p:sp>
      <p:sp>
        <p:nvSpPr>
          <p:cNvPr id="7" name="object 7"/>
          <p:cNvSpPr/>
          <p:nvPr/>
        </p:nvSpPr>
        <p:spPr>
          <a:xfrm>
            <a:off x="2915792" y="195427"/>
            <a:ext cx="886688" cy="663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29475" y="215219"/>
            <a:ext cx="3425367" cy="422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23919" y="51422"/>
            <a:ext cx="1376045" cy="672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53364" y="924432"/>
            <a:ext cx="2520950" cy="164846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2400" spc="-15" b="1">
                <a:solidFill>
                  <a:srgbClr val="313131"/>
                </a:solidFill>
                <a:latin typeface="Calibri"/>
                <a:cs typeface="Calibri"/>
              </a:rPr>
              <a:t>Virgen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35">
                <a:solidFill>
                  <a:srgbClr val="313131"/>
                </a:solidFill>
                <a:latin typeface="Calibri"/>
                <a:cs typeface="Calibri"/>
              </a:rPr>
              <a:t>Tyrol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solidFill>
                  <a:srgbClr val="313131"/>
                </a:solidFill>
                <a:latin typeface="Calibri"/>
                <a:cs typeface="Calibri"/>
              </a:rPr>
              <a:t>2,186</a:t>
            </a:r>
            <a:r>
              <a:rPr dirty="0" sz="2400" spc="-8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13131"/>
                </a:solidFill>
                <a:latin typeface="Calibri"/>
                <a:cs typeface="Calibri"/>
              </a:rPr>
              <a:t>inhabitants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313131"/>
                </a:solidFill>
                <a:latin typeface="Calibri"/>
                <a:cs typeface="Calibri"/>
              </a:rPr>
              <a:t>e5 </a:t>
            </a:r>
            <a:r>
              <a:rPr dirty="0" sz="2400" spc="-5">
                <a:solidFill>
                  <a:srgbClr val="313131"/>
                </a:solidFill>
                <a:latin typeface="Calibri"/>
                <a:cs typeface="Calibri"/>
              </a:rPr>
              <a:t>since</a:t>
            </a:r>
            <a:r>
              <a:rPr dirty="0" sz="2400" spc="-4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13131"/>
                </a:solidFill>
                <a:latin typeface="Calibri"/>
                <a:cs typeface="Calibri"/>
              </a:rPr>
              <a:t>1999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99990" y="987577"/>
            <a:ext cx="4485640" cy="4155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99415" y="4147515"/>
            <a:ext cx="3804285" cy="547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dirty="0" sz="1800" spc="-10">
                <a:solidFill>
                  <a:srgbClr val="313131"/>
                </a:solidFill>
                <a:latin typeface="Calibri"/>
                <a:cs typeface="Calibri"/>
                <a:hlinkClick r:id="rId6"/>
              </a:rPr>
              <a:t>http://www.energie-gemeinde.at/ideen-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</a:pPr>
            <a:r>
              <a:rPr dirty="0" sz="1800" spc="-5">
                <a:solidFill>
                  <a:srgbClr val="313131"/>
                </a:solidFill>
                <a:latin typeface="Calibri"/>
                <a:cs typeface="Calibri"/>
              </a:rPr>
              <a:t>fuer-energiegemeinden/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72576" y="4943347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7E7E7E"/>
                </a:solidFill>
                <a:latin typeface="Calibri"/>
                <a:cs typeface="Calibri"/>
              </a:rPr>
              <a:t>12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751" y="987552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 h="0">
                <a:moveTo>
                  <a:pt x="0" y="0"/>
                </a:moveTo>
                <a:lnTo>
                  <a:pt x="395998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1462" y="4909908"/>
            <a:ext cx="8509635" cy="0"/>
          </a:xfrm>
          <a:custGeom>
            <a:avLst/>
            <a:gdLst/>
            <a:ahLst/>
            <a:cxnLst/>
            <a:rect l="l" t="t" r="r" b="b"/>
            <a:pathLst>
              <a:path w="8509635" h="0">
                <a:moveTo>
                  <a:pt x="0" y="0"/>
                </a:moveTo>
                <a:lnTo>
                  <a:pt x="8509063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5459" y="4940570"/>
            <a:ext cx="2616200" cy="1752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15">
                <a:solidFill>
                  <a:srgbClr val="313131"/>
                </a:solidFill>
                <a:latin typeface="Arial"/>
                <a:cs typeface="Arial"/>
              </a:rPr>
              <a:t>We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313131"/>
                </a:solidFill>
                <a:latin typeface="Arial"/>
                <a:cs typeface="Arial"/>
              </a:rPr>
              <a:t>provide</a:t>
            </a:r>
            <a:r>
              <a:rPr dirty="0" sz="95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solutions</a:t>
            </a:r>
            <a:r>
              <a:rPr dirty="0" sz="95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313131"/>
                </a:solidFill>
                <a:latin typeface="Arial"/>
                <a:cs typeface="Arial"/>
              </a:rPr>
              <a:t>for</a:t>
            </a:r>
            <a:r>
              <a:rPr dirty="0" sz="950" spc="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the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0">
                <a:solidFill>
                  <a:srgbClr val="CE311A"/>
                </a:solidFill>
                <a:latin typeface="Arial"/>
                <a:cs typeface="Arial"/>
              </a:rPr>
              <a:t>future</a:t>
            </a:r>
            <a:r>
              <a:rPr dirty="0" sz="950" spc="-2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CE311A"/>
                </a:solidFill>
                <a:latin typeface="Arial"/>
                <a:cs typeface="Arial"/>
              </a:rPr>
              <a:t>of</a:t>
            </a:r>
            <a:r>
              <a:rPr dirty="0" sz="950" spc="1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CE311A"/>
                </a:solidFill>
                <a:latin typeface="Arial"/>
                <a:cs typeface="Arial"/>
              </a:rPr>
              <a:t>energy.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918" y="462153"/>
            <a:ext cx="60477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 b="1">
                <a:solidFill>
                  <a:srgbClr val="313131"/>
                </a:solidFill>
                <a:latin typeface="Calibri"/>
                <a:cs typeface="Calibri"/>
              </a:rPr>
              <a:t>e5/eea </a:t>
            </a:r>
            <a:r>
              <a:rPr dirty="0" b="1">
                <a:solidFill>
                  <a:srgbClr val="313131"/>
                </a:solidFill>
                <a:latin typeface="Calibri"/>
                <a:cs typeface="Calibri"/>
              </a:rPr>
              <a:t>and </a:t>
            </a:r>
            <a:r>
              <a:rPr dirty="0" spc="-5" b="1">
                <a:solidFill>
                  <a:srgbClr val="313131"/>
                </a:solidFill>
                <a:latin typeface="Calibri"/>
                <a:cs typeface="Calibri"/>
              </a:rPr>
              <a:t>the </a:t>
            </a:r>
            <a:r>
              <a:rPr dirty="0" spc="-10" b="1">
                <a:solidFill>
                  <a:srgbClr val="313131"/>
                </a:solidFill>
                <a:latin typeface="Calibri"/>
                <a:cs typeface="Calibri"/>
              </a:rPr>
              <a:t>“Covenant </a:t>
            </a:r>
            <a:r>
              <a:rPr dirty="0" b="1">
                <a:solidFill>
                  <a:srgbClr val="313131"/>
                </a:solidFill>
                <a:latin typeface="Calibri"/>
                <a:cs typeface="Calibri"/>
              </a:rPr>
              <a:t>of</a:t>
            </a:r>
            <a:r>
              <a:rPr dirty="0" spc="-15" b="1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pc="-10" b="1">
                <a:solidFill>
                  <a:srgbClr val="313131"/>
                </a:solidFill>
                <a:latin typeface="Calibri"/>
                <a:cs typeface="Calibri"/>
              </a:rPr>
              <a:t>Mayors”-Initiative</a:t>
            </a:r>
          </a:p>
        </p:txBody>
      </p:sp>
      <p:sp>
        <p:nvSpPr>
          <p:cNvPr id="7" name="object 7"/>
          <p:cNvSpPr/>
          <p:nvPr/>
        </p:nvSpPr>
        <p:spPr>
          <a:xfrm>
            <a:off x="596975" y="2128794"/>
            <a:ext cx="7861771" cy="1989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8045" y="2062937"/>
            <a:ext cx="8085455" cy="2060575"/>
          </a:xfrm>
          <a:custGeom>
            <a:avLst/>
            <a:gdLst/>
            <a:ahLst/>
            <a:cxnLst/>
            <a:rect l="l" t="t" r="r" b="b"/>
            <a:pathLst>
              <a:path w="8085455" h="2060575">
                <a:moveTo>
                  <a:pt x="0" y="2060575"/>
                </a:moveTo>
                <a:lnTo>
                  <a:pt x="8085074" y="2060575"/>
                </a:lnTo>
                <a:lnTo>
                  <a:pt x="8085074" y="0"/>
                </a:lnTo>
                <a:lnTo>
                  <a:pt x="0" y="0"/>
                </a:lnTo>
                <a:lnTo>
                  <a:pt x="0" y="2060575"/>
                </a:lnTo>
                <a:close/>
              </a:path>
            </a:pathLst>
          </a:custGeom>
          <a:ln w="9525">
            <a:solidFill>
              <a:srgbClr val="3131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88035" y="1072972"/>
            <a:ext cx="729551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005A9C"/>
                </a:solidFill>
                <a:latin typeface="Calibri"/>
                <a:cs typeface="Calibri"/>
              </a:rPr>
              <a:t>Letter </a:t>
            </a:r>
            <a:r>
              <a:rPr dirty="0" sz="2400" spc="-5">
                <a:solidFill>
                  <a:srgbClr val="005A9C"/>
                </a:solidFill>
                <a:latin typeface="Calibri"/>
                <a:cs typeface="Calibri"/>
              </a:rPr>
              <a:t>of </a:t>
            </a:r>
            <a:r>
              <a:rPr dirty="0" sz="2400" spc="-10">
                <a:solidFill>
                  <a:srgbClr val="005A9C"/>
                </a:solidFill>
                <a:latin typeface="Calibri"/>
                <a:cs typeface="Calibri"/>
              </a:rPr>
              <a:t>recognition </a:t>
            </a:r>
            <a:r>
              <a:rPr dirty="0" sz="2400">
                <a:solidFill>
                  <a:srgbClr val="005A9C"/>
                </a:solidFill>
                <a:latin typeface="Calibri"/>
                <a:cs typeface="Calibri"/>
              </a:rPr>
              <a:t>as an </a:t>
            </a:r>
            <a:r>
              <a:rPr dirty="0" sz="2400" spc="-10">
                <a:solidFill>
                  <a:srgbClr val="005A9C"/>
                </a:solidFill>
                <a:latin typeface="Calibri"/>
                <a:cs typeface="Calibri"/>
              </a:rPr>
              <a:t>"excellent </a:t>
            </a:r>
            <a:r>
              <a:rPr dirty="0" sz="2400" spc="-5">
                <a:solidFill>
                  <a:srgbClr val="005A9C"/>
                </a:solidFill>
                <a:latin typeface="Calibri"/>
                <a:cs typeface="Calibri"/>
              </a:rPr>
              <a:t>implementation</a:t>
            </a:r>
            <a:r>
              <a:rPr dirty="0" sz="2400" spc="-114">
                <a:solidFill>
                  <a:srgbClr val="005A9C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5A9C"/>
                </a:solidFill>
                <a:latin typeface="Calibri"/>
                <a:cs typeface="Calibri"/>
              </a:rPr>
              <a:t>tool”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005A9C"/>
                </a:solidFill>
                <a:latin typeface="Calibri"/>
                <a:cs typeface="Calibri"/>
              </a:rPr>
              <a:t>in the </a:t>
            </a:r>
            <a:r>
              <a:rPr dirty="0" sz="2400" spc="-15">
                <a:solidFill>
                  <a:srgbClr val="005A9C"/>
                </a:solidFill>
                <a:latin typeface="Calibri"/>
                <a:cs typeface="Calibri"/>
              </a:rPr>
              <a:t>context </a:t>
            </a:r>
            <a:r>
              <a:rPr dirty="0" sz="2400" spc="-5">
                <a:solidFill>
                  <a:srgbClr val="005A9C"/>
                </a:solidFill>
                <a:latin typeface="Calibri"/>
                <a:cs typeface="Calibri"/>
              </a:rPr>
              <a:t>of </a:t>
            </a:r>
            <a:r>
              <a:rPr dirty="0" sz="2400">
                <a:solidFill>
                  <a:srgbClr val="005A9C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005A9C"/>
                </a:solidFill>
                <a:latin typeface="Calibri"/>
                <a:cs typeface="Calibri"/>
              </a:rPr>
              <a:t>Covenant </a:t>
            </a:r>
            <a:r>
              <a:rPr dirty="0" sz="2400" spc="-5">
                <a:solidFill>
                  <a:srgbClr val="005A9C"/>
                </a:solidFill>
                <a:latin typeface="Calibri"/>
                <a:cs typeface="Calibri"/>
              </a:rPr>
              <a:t>of</a:t>
            </a:r>
            <a:r>
              <a:rPr dirty="0" sz="2400" spc="-25">
                <a:solidFill>
                  <a:srgbClr val="005A9C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005A9C"/>
                </a:solidFill>
                <a:latin typeface="Calibri"/>
                <a:cs typeface="Calibri"/>
              </a:rPr>
              <a:t>Mayor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5071" y="4405985"/>
            <a:ext cx="2179955" cy="132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" spc="-10">
                <a:solidFill>
                  <a:srgbClr val="0D0D0D"/>
                </a:solidFill>
                <a:latin typeface="Calibri"/>
                <a:cs typeface="Calibri"/>
              </a:rPr>
              <a:t>Bildquelle:</a:t>
            </a:r>
            <a:r>
              <a:rPr dirty="0" sz="700" spc="45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dirty="0" u="sng" sz="700" spc="-5">
                <a:solidFill>
                  <a:srgbClr val="CE311A"/>
                </a:solidFill>
                <a:uFill>
                  <a:solidFill>
                    <a:srgbClr val="CE311A"/>
                  </a:solidFill>
                </a:uFill>
                <a:latin typeface="Calibri"/>
                <a:cs typeface="Calibri"/>
                <a:hlinkClick r:id="rId3"/>
              </a:rPr>
              <a:t>http://www.european</a:t>
            </a:r>
            <a:r>
              <a:rPr dirty="0" u="sng" sz="700" spc="-5">
                <a:solidFill>
                  <a:srgbClr val="CE311A"/>
                </a:solidFill>
                <a:uFill>
                  <a:solidFill>
                    <a:srgbClr val="CE311A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dirty="0" u="sng" sz="700" spc="-5">
                <a:solidFill>
                  <a:srgbClr val="CE311A"/>
                </a:solidFill>
                <a:uFill>
                  <a:solidFill>
                    <a:srgbClr val="CE311A"/>
                  </a:solidFill>
                </a:uFill>
                <a:latin typeface="Calibri"/>
                <a:cs typeface="Calibri"/>
                <a:hlinkClick r:id="rId3"/>
              </a:rPr>
              <a:t>energy</a:t>
            </a:r>
            <a:r>
              <a:rPr dirty="0" u="sng" sz="700" spc="-5">
                <a:solidFill>
                  <a:srgbClr val="CE311A"/>
                </a:solidFill>
                <a:uFill>
                  <a:solidFill>
                    <a:srgbClr val="CE311A"/>
                  </a:solidFill>
                </a:uFill>
                <a:latin typeface="Calibri"/>
                <a:cs typeface="Calibri"/>
                <a:hlinkClick r:id="rId3"/>
              </a:rPr>
              <a:t>-</a:t>
            </a:r>
            <a:r>
              <a:rPr dirty="0" u="sng" sz="700" spc="-5">
                <a:solidFill>
                  <a:srgbClr val="CE311A"/>
                </a:solidFill>
                <a:uFill>
                  <a:solidFill>
                    <a:srgbClr val="CE311A"/>
                  </a:solidFill>
                </a:uFill>
                <a:latin typeface="Calibri"/>
                <a:cs typeface="Calibri"/>
                <a:hlinkClick r:id="rId3"/>
              </a:rPr>
              <a:t>award.org/home</a:t>
            </a:r>
            <a:r>
              <a:rPr dirty="0" u="sng" sz="700" spc="-5">
                <a:solidFill>
                  <a:srgbClr val="CE311A"/>
                </a:solidFill>
                <a:uFill>
                  <a:solidFill>
                    <a:srgbClr val="CE311A"/>
                  </a:solidFill>
                </a:uFill>
                <a:latin typeface="Calibri"/>
                <a:cs typeface="Calibri"/>
                <a:hlinkClick r:id="rId3"/>
              </a:rPr>
              <a:t>/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44009" y="4462017"/>
            <a:ext cx="576059" cy="4309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76063" y="4458271"/>
            <a:ext cx="3529457" cy="419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99146" y="499757"/>
            <a:ext cx="442315" cy="294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57365" y="504520"/>
            <a:ext cx="1021715" cy="2559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L="12700" marR="5080" indent="63500">
              <a:lnSpc>
                <a:spcPct val="100000"/>
              </a:lnSpc>
              <a:spcBef>
                <a:spcPts val="105"/>
              </a:spcBef>
            </a:pPr>
            <a:r>
              <a:rPr dirty="0" sz="500" spc="-5">
                <a:latin typeface="Tahoma"/>
                <a:cs typeface="Tahoma"/>
              </a:rPr>
              <a:t>This </a:t>
            </a:r>
            <a:r>
              <a:rPr dirty="0" sz="500">
                <a:latin typeface="Tahoma"/>
                <a:cs typeface="Tahoma"/>
              </a:rPr>
              <a:t>project </a:t>
            </a:r>
            <a:r>
              <a:rPr dirty="0" sz="500" spc="-5">
                <a:latin typeface="Tahoma"/>
                <a:cs typeface="Tahoma"/>
              </a:rPr>
              <a:t>has</a:t>
            </a:r>
            <a:r>
              <a:rPr dirty="0" sz="500" spc="-12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received</a:t>
            </a:r>
            <a:r>
              <a:rPr dirty="0" sz="500" spc="-50">
                <a:latin typeface="Tahoma"/>
                <a:cs typeface="Tahoma"/>
              </a:rPr>
              <a:t> </a:t>
            </a:r>
            <a:r>
              <a:rPr dirty="0" sz="500" spc="10">
                <a:latin typeface="Tahoma"/>
                <a:cs typeface="Tahoma"/>
              </a:rPr>
              <a:t>funding </a:t>
            </a:r>
            <a:r>
              <a:rPr dirty="0" sz="500" spc="5">
                <a:latin typeface="Tahoma"/>
                <a:cs typeface="Tahoma"/>
              </a:rPr>
              <a:t> </a:t>
            </a:r>
            <a:r>
              <a:rPr dirty="0" sz="500" spc="5">
                <a:latin typeface="Tahoma"/>
                <a:cs typeface="Tahoma"/>
              </a:rPr>
              <a:t>from</a:t>
            </a:r>
            <a:r>
              <a:rPr dirty="0" sz="500" spc="-5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the</a:t>
            </a:r>
            <a:r>
              <a:rPr dirty="0" sz="500" spc="-2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European</a:t>
            </a:r>
            <a:r>
              <a:rPr dirty="0" sz="500" spc="-60">
                <a:latin typeface="Tahoma"/>
                <a:cs typeface="Tahoma"/>
              </a:rPr>
              <a:t> </a:t>
            </a:r>
            <a:r>
              <a:rPr dirty="0" sz="500" spc="5">
                <a:latin typeface="Tahoma"/>
                <a:cs typeface="Tahoma"/>
              </a:rPr>
              <a:t>Union’s</a:t>
            </a:r>
            <a:r>
              <a:rPr dirty="0" sz="500" spc="-65">
                <a:latin typeface="Tahoma"/>
                <a:cs typeface="Tahoma"/>
              </a:rPr>
              <a:t> </a:t>
            </a:r>
            <a:r>
              <a:rPr dirty="0" sz="500" spc="10">
                <a:latin typeface="Tahoma"/>
                <a:cs typeface="Tahoma"/>
              </a:rPr>
              <a:t>Horizon </a:t>
            </a:r>
            <a:r>
              <a:rPr dirty="0" sz="500">
                <a:latin typeface="Tahoma"/>
                <a:cs typeface="Tahoma"/>
              </a:rPr>
              <a:t> </a:t>
            </a:r>
            <a:r>
              <a:rPr dirty="0" sz="500" spc="-5">
                <a:latin typeface="Tahoma"/>
                <a:cs typeface="Tahoma"/>
              </a:rPr>
              <a:t>2020</a:t>
            </a:r>
            <a:r>
              <a:rPr dirty="0" sz="500" spc="-45">
                <a:latin typeface="Tahoma"/>
                <a:cs typeface="Tahoma"/>
              </a:rPr>
              <a:t> </a:t>
            </a:r>
            <a:r>
              <a:rPr dirty="0" sz="500" spc="-5">
                <a:latin typeface="Tahoma"/>
                <a:cs typeface="Tahoma"/>
              </a:rPr>
              <a:t>research</a:t>
            </a:r>
            <a:r>
              <a:rPr dirty="0" sz="500" spc="-50">
                <a:latin typeface="Tahoma"/>
                <a:cs typeface="Tahoma"/>
              </a:rPr>
              <a:t> </a:t>
            </a:r>
            <a:r>
              <a:rPr dirty="0" sz="500" spc="5">
                <a:latin typeface="Tahoma"/>
                <a:cs typeface="Tahoma"/>
              </a:rPr>
              <a:t>and</a:t>
            </a:r>
            <a:r>
              <a:rPr dirty="0" sz="500" spc="-45">
                <a:latin typeface="Tahoma"/>
                <a:cs typeface="Tahoma"/>
              </a:rPr>
              <a:t> </a:t>
            </a:r>
            <a:r>
              <a:rPr dirty="0" sz="500" spc="5">
                <a:latin typeface="Tahoma"/>
                <a:cs typeface="Tahoma"/>
              </a:rPr>
              <a:t>innovation</a:t>
            </a:r>
            <a:endParaRPr sz="5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34505" y="733806"/>
            <a:ext cx="1044575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" spc="5">
                <a:latin typeface="Tahoma"/>
                <a:cs typeface="Tahoma"/>
              </a:rPr>
              <a:t>programme</a:t>
            </a:r>
            <a:r>
              <a:rPr dirty="0" sz="500" spc="-70">
                <a:latin typeface="Tahoma"/>
                <a:cs typeface="Tahoma"/>
              </a:rPr>
              <a:t> </a:t>
            </a:r>
            <a:r>
              <a:rPr dirty="0" sz="500" spc="5">
                <a:latin typeface="Tahoma"/>
                <a:cs typeface="Tahoma"/>
              </a:rPr>
              <a:t>under</a:t>
            </a:r>
            <a:r>
              <a:rPr dirty="0" sz="500" spc="-35">
                <a:latin typeface="Tahoma"/>
                <a:cs typeface="Tahoma"/>
              </a:rPr>
              <a:t> </a:t>
            </a:r>
            <a:r>
              <a:rPr dirty="0" sz="500">
                <a:latin typeface="Tahoma"/>
                <a:cs typeface="Tahoma"/>
              </a:rPr>
              <a:t>Grant</a:t>
            </a:r>
            <a:r>
              <a:rPr dirty="0" sz="500" spc="-55">
                <a:latin typeface="Tahoma"/>
                <a:cs typeface="Tahoma"/>
              </a:rPr>
              <a:t> </a:t>
            </a:r>
            <a:r>
              <a:rPr dirty="0" sz="500" spc="5">
                <a:latin typeface="Tahoma"/>
                <a:cs typeface="Tahoma"/>
              </a:rPr>
              <a:t>Agreement</a:t>
            </a:r>
            <a:endParaRPr sz="5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404" y="810006"/>
            <a:ext cx="7739380" cy="102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911340" algn="l"/>
                <a:tab pos="7725409" algn="l"/>
              </a:tabLst>
            </a:pPr>
            <a:r>
              <a:rPr dirty="0" sz="500" spc="-20" strike="sngStrike">
                <a:latin typeface="Tahoma"/>
                <a:cs typeface="Tahoma"/>
              </a:rPr>
              <a:t> </a:t>
            </a:r>
            <a:r>
              <a:rPr dirty="0" sz="500" spc="-20" strike="sngStrike">
                <a:latin typeface="Tahoma"/>
                <a:cs typeface="Tahoma"/>
              </a:rPr>
              <a:t>	</a:t>
            </a:r>
            <a:r>
              <a:rPr dirty="0" sz="500" spc="5" strike="sngStrike">
                <a:latin typeface="Tahoma"/>
                <a:cs typeface="Tahoma"/>
              </a:rPr>
              <a:t>No.</a:t>
            </a:r>
            <a:r>
              <a:rPr dirty="0" sz="500" spc="-110" strike="sngStrike">
                <a:latin typeface="Tahoma"/>
                <a:cs typeface="Tahoma"/>
              </a:rPr>
              <a:t> </a:t>
            </a:r>
            <a:r>
              <a:rPr dirty="0" sz="500" spc="-10" strike="sngStrike">
                <a:latin typeface="Tahoma"/>
                <a:cs typeface="Tahoma"/>
              </a:rPr>
              <a:t>785033.	</a:t>
            </a:r>
            <a:endParaRPr sz="5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59457" y="66724"/>
            <a:ext cx="1077468" cy="979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825865" y="4795520"/>
            <a:ext cx="1905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09AA9"/>
                </a:solidFill>
                <a:latin typeface="Tahoma"/>
                <a:cs typeface="Tahoma"/>
              </a:rPr>
              <a:t>13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498" y="927608"/>
            <a:ext cx="2731770" cy="3798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500" spc="-60" b="1">
                <a:solidFill>
                  <a:srgbClr val="009AA9"/>
                </a:solidFill>
                <a:latin typeface="Tahoma"/>
                <a:cs typeface="Tahoma"/>
              </a:rPr>
              <a:t>CoME </a:t>
            </a:r>
            <a:r>
              <a:rPr dirty="0" sz="1500" spc="-75" b="1">
                <a:solidFill>
                  <a:srgbClr val="009AA9"/>
                </a:solidFill>
                <a:latin typeface="Tahoma"/>
                <a:cs typeface="Tahoma"/>
              </a:rPr>
              <a:t>EASY </a:t>
            </a:r>
            <a:r>
              <a:rPr dirty="0" sz="1500">
                <a:solidFill>
                  <a:srgbClr val="009AA9"/>
                </a:solidFill>
                <a:latin typeface="Tahoma"/>
                <a:cs typeface="Tahoma"/>
              </a:rPr>
              <a:t>aims </a:t>
            </a:r>
            <a:r>
              <a:rPr dirty="0" sz="1500" spc="25">
                <a:solidFill>
                  <a:srgbClr val="009AA9"/>
                </a:solidFill>
                <a:latin typeface="Tahoma"/>
                <a:cs typeface="Tahoma"/>
              </a:rPr>
              <a:t>to </a:t>
            </a:r>
            <a:r>
              <a:rPr dirty="0" sz="1500" spc="-45" b="1">
                <a:solidFill>
                  <a:srgbClr val="009AA9"/>
                </a:solidFill>
                <a:latin typeface="Tahoma"/>
                <a:cs typeface="Tahoma"/>
              </a:rPr>
              <a:t>promote,  </a:t>
            </a:r>
            <a:r>
              <a:rPr dirty="0" sz="1500" spc="-40" b="1">
                <a:solidFill>
                  <a:srgbClr val="009AA9"/>
                </a:solidFill>
                <a:latin typeface="Tahoma"/>
                <a:cs typeface="Tahoma"/>
              </a:rPr>
              <a:t>facilitate, support </a:t>
            </a:r>
            <a:r>
              <a:rPr dirty="0" sz="1500" spc="-60" b="1">
                <a:solidFill>
                  <a:srgbClr val="009AA9"/>
                </a:solidFill>
                <a:latin typeface="Tahoma"/>
                <a:cs typeface="Tahoma"/>
              </a:rPr>
              <a:t>and extend  </a:t>
            </a:r>
            <a:r>
              <a:rPr dirty="0" sz="1500">
                <a:solidFill>
                  <a:srgbClr val="009AA9"/>
                </a:solidFill>
                <a:latin typeface="Tahoma"/>
                <a:cs typeface="Tahoma"/>
              </a:rPr>
              <a:t>the </a:t>
            </a:r>
            <a:r>
              <a:rPr dirty="0" sz="1500" spc="10">
                <a:solidFill>
                  <a:srgbClr val="009AA9"/>
                </a:solidFill>
                <a:latin typeface="Tahoma"/>
                <a:cs typeface="Tahoma"/>
              </a:rPr>
              <a:t>engagement of </a:t>
            </a:r>
            <a:r>
              <a:rPr dirty="0" sz="1500" spc="20">
                <a:solidFill>
                  <a:srgbClr val="009AA9"/>
                </a:solidFill>
                <a:latin typeface="Tahoma"/>
                <a:cs typeface="Tahoma"/>
              </a:rPr>
              <a:t>local </a:t>
            </a:r>
            <a:r>
              <a:rPr dirty="0" sz="1500" spc="30">
                <a:solidFill>
                  <a:srgbClr val="009AA9"/>
                </a:solidFill>
                <a:latin typeface="Tahoma"/>
                <a:cs typeface="Tahoma"/>
              </a:rPr>
              <a:t>public  </a:t>
            </a:r>
            <a:r>
              <a:rPr dirty="0" sz="1500" spc="5">
                <a:solidFill>
                  <a:srgbClr val="009AA9"/>
                </a:solidFill>
                <a:latin typeface="Tahoma"/>
                <a:cs typeface="Tahoma"/>
              </a:rPr>
              <a:t>authorities </a:t>
            </a:r>
            <a:r>
              <a:rPr dirty="0" sz="1500" spc="35">
                <a:solidFill>
                  <a:srgbClr val="009AA9"/>
                </a:solidFill>
                <a:latin typeface="Tahoma"/>
                <a:cs typeface="Tahoma"/>
              </a:rPr>
              <a:t>on </a:t>
            </a:r>
            <a:r>
              <a:rPr dirty="0" sz="1500">
                <a:solidFill>
                  <a:srgbClr val="009AA9"/>
                </a:solidFill>
                <a:latin typeface="Tahoma"/>
                <a:cs typeface="Tahoma"/>
              </a:rPr>
              <a:t>their </a:t>
            </a:r>
            <a:r>
              <a:rPr dirty="0" sz="1500" spc="-10">
                <a:solidFill>
                  <a:srgbClr val="009AA9"/>
                </a:solidFill>
                <a:latin typeface="Tahoma"/>
                <a:cs typeface="Tahoma"/>
              </a:rPr>
              <a:t>pathway  towards </a:t>
            </a:r>
            <a:r>
              <a:rPr dirty="0" sz="1500" spc="-25">
                <a:solidFill>
                  <a:srgbClr val="009AA9"/>
                </a:solidFill>
                <a:latin typeface="Tahoma"/>
                <a:cs typeface="Tahoma"/>
              </a:rPr>
              <a:t>a </a:t>
            </a:r>
            <a:r>
              <a:rPr dirty="0" sz="1500">
                <a:solidFill>
                  <a:srgbClr val="009AA9"/>
                </a:solidFill>
                <a:latin typeface="Tahoma"/>
                <a:cs typeface="Tahoma"/>
              </a:rPr>
              <a:t>sustainable </a:t>
            </a:r>
            <a:r>
              <a:rPr dirty="0" sz="1500" spc="10">
                <a:solidFill>
                  <a:srgbClr val="009AA9"/>
                </a:solidFill>
                <a:latin typeface="Tahoma"/>
                <a:cs typeface="Tahoma"/>
              </a:rPr>
              <a:t>and  </a:t>
            </a:r>
            <a:r>
              <a:rPr dirty="0" sz="1500" spc="5">
                <a:solidFill>
                  <a:srgbClr val="009AA9"/>
                </a:solidFill>
                <a:latin typeface="Tahoma"/>
                <a:cs typeface="Tahoma"/>
              </a:rPr>
              <a:t>responsible </a:t>
            </a:r>
            <a:r>
              <a:rPr dirty="0" sz="1500" spc="-5">
                <a:solidFill>
                  <a:srgbClr val="009AA9"/>
                </a:solidFill>
                <a:latin typeface="Tahoma"/>
                <a:cs typeface="Tahoma"/>
              </a:rPr>
              <a:t>energy </a:t>
            </a:r>
            <a:r>
              <a:rPr dirty="0" sz="1500" spc="15">
                <a:solidFill>
                  <a:srgbClr val="009AA9"/>
                </a:solidFill>
                <a:latin typeface="Tahoma"/>
                <a:cs typeface="Tahoma"/>
              </a:rPr>
              <a:t>and </a:t>
            </a:r>
            <a:r>
              <a:rPr dirty="0" sz="1500" spc="5">
                <a:solidFill>
                  <a:srgbClr val="009AA9"/>
                </a:solidFill>
                <a:latin typeface="Tahoma"/>
                <a:cs typeface="Tahoma"/>
              </a:rPr>
              <a:t>climate  </a:t>
            </a:r>
            <a:r>
              <a:rPr dirty="0" sz="1500" spc="25">
                <a:solidFill>
                  <a:srgbClr val="009AA9"/>
                </a:solidFill>
                <a:latin typeface="Tahoma"/>
                <a:cs typeface="Tahoma"/>
              </a:rPr>
              <a:t>policy </a:t>
            </a:r>
            <a:r>
              <a:rPr dirty="0" sz="1500" spc="15">
                <a:solidFill>
                  <a:srgbClr val="009AA9"/>
                </a:solidFill>
                <a:latin typeface="Tahoma"/>
                <a:cs typeface="Tahoma"/>
              </a:rPr>
              <a:t>according </a:t>
            </a:r>
            <a:r>
              <a:rPr dirty="0" sz="1500" spc="25">
                <a:solidFill>
                  <a:srgbClr val="009AA9"/>
                </a:solidFill>
                <a:latin typeface="Tahoma"/>
                <a:cs typeface="Tahoma"/>
              </a:rPr>
              <a:t>to </a:t>
            </a:r>
            <a:r>
              <a:rPr dirty="0" sz="1500" spc="-20">
                <a:solidFill>
                  <a:srgbClr val="009AA9"/>
                </a:solidFill>
                <a:latin typeface="Tahoma"/>
                <a:cs typeface="Tahoma"/>
              </a:rPr>
              <a:t>EU </a:t>
            </a:r>
            <a:r>
              <a:rPr dirty="0" sz="1500" spc="-10">
                <a:solidFill>
                  <a:srgbClr val="009AA9"/>
                </a:solidFill>
                <a:latin typeface="Tahoma"/>
                <a:cs typeface="Tahoma"/>
              </a:rPr>
              <a:t>targets  </a:t>
            </a:r>
            <a:r>
              <a:rPr dirty="0" sz="1500" spc="10">
                <a:solidFill>
                  <a:srgbClr val="009AA9"/>
                </a:solidFill>
                <a:latin typeface="Tahoma"/>
                <a:cs typeface="Tahoma"/>
              </a:rPr>
              <a:t>by </a:t>
            </a:r>
            <a:r>
              <a:rPr dirty="0" sz="1500" spc="-25" b="1">
                <a:solidFill>
                  <a:srgbClr val="009AA9"/>
                </a:solidFill>
                <a:latin typeface="Tahoma"/>
                <a:cs typeface="Tahoma"/>
              </a:rPr>
              <a:t>combining </a:t>
            </a:r>
            <a:r>
              <a:rPr dirty="0" sz="1500" spc="-60" b="1">
                <a:solidFill>
                  <a:srgbClr val="009AA9"/>
                </a:solidFill>
                <a:latin typeface="Tahoma"/>
                <a:cs typeface="Tahoma"/>
              </a:rPr>
              <a:t>forces </a:t>
            </a:r>
            <a:r>
              <a:rPr dirty="0" sz="1500" spc="10">
                <a:solidFill>
                  <a:srgbClr val="009AA9"/>
                </a:solidFill>
                <a:latin typeface="Tahoma"/>
                <a:cs typeface="Tahoma"/>
              </a:rPr>
              <a:t>of</a:t>
            </a:r>
            <a:r>
              <a:rPr dirty="0" sz="1500" spc="-175">
                <a:solidFill>
                  <a:srgbClr val="009AA9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009AA9"/>
                </a:solidFill>
                <a:latin typeface="Tahoma"/>
                <a:cs typeface="Tahoma"/>
              </a:rPr>
              <a:t>already  </a:t>
            </a:r>
            <a:r>
              <a:rPr dirty="0" sz="1500">
                <a:solidFill>
                  <a:srgbClr val="009AA9"/>
                </a:solidFill>
                <a:latin typeface="Tahoma"/>
                <a:cs typeface="Tahoma"/>
              </a:rPr>
              <a:t>existing </a:t>
            </a:r>
            <a:r>
              <a:rPr dirty="0" sz="1500" spc="5">
                <a:solidFill>
                  <a:srgbClr val="009AA9"/>
                </a:solidFill>
                <a:latin typeface="Tahoma"/>
                <a:cs typeface="Tahoma"/>
              </a:rPr>
              <a:t>strong </a:t>
            </a:r>
            <a:r>
              <a:rPr dirty="0" sz="1500" spc="-5">
                <a:solidFill>
                  <a:srgbClr val="009AA9"/>
                </a:solidFill>
                <a:latin typeface="Tahoma"/>
                <a:cs typeface="Tahoma"/>
              </a:rPr>
              <a:t>energy </a:t>
            </a:r>
            <a:r>
              <a:rPr dirty="0" sz="1500" spc="15">
                <a:solidFill>
                  <a:srgbClr val="009AA9"/>
                </a:solidFill>
                <a:latin typeface="Tahoma"/>
                <a:cs typeface="Tahoma"/>
              </a:rPr>
              <a:t>and  </a:t>
            </a:r>
            <a:r>
              <a:rPr dirty="0" sz="1500" spc="10">
                <a:solidFill>
                  <a:srgbClr val="009AA9"/>
                </a:solidFill>
                <a:latin typeface="Tahoma"/>
                <a:cs typeface="Tahoma"/>
              </a:rPr>
              <a:t>climate </a:t>
            </a:r>
            <a:r>
              <a:rPr dirty="0" sz="1500" spc="25">
                <a:solidFill>
                  <a:srgbClr val="009AA9"/>
                </a:solidFill>
                <a:latin typeface="Tahoma"/>
                <a:cs typeface="Tahoma"/>
              </a:rPr>
              <a:t>policy </a:t>
            </a:r>
            <a:r>
              <a:rPr dirty="0" sz="1500" spc="5">
                <a:solidFill>
                  <a:srgbClr val="009AA9"/>
                </a:solidFill>
                <a:latin typeface="Tahoma"/>
                <a:cs typeface="Tahoma"/>
              </a:rPr>
              <a:t>management  </a:t>
            </a:r>
            <a:r>
              <a:rPr dirty="0" sz="1500" spc="-15">
                <a:solidFill>
                  <a:srgbClr val="009AA9"/>
                </a:solidFill>
                <a:latin typeface="Tahoma"/>
                <a:cs typeface="Tahoma"/>
              </a:rPr>
              <a:t>approaches.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Project</a:t>
            </a:r>
            <a:r>
              <a:rPr dirty="0" spc="-50"/>
              <a:t> </a:t>
            </a:r>
            <a:r>
              <a:rPr dirty="0" spc="-5"/>
              <a:t>Description</a:t>
            </a:r>
          </a:p>
        </p:txBody>
      </p:sp>
      <p:sp>
        <p:nvSpPr>
          <p:cNvPr id="10" name="object 10"/>
          <p:cNvSpPr/>
          <p:nvPr/>
        </p:nvSpPr>
        <p:spPr>
          <a:xfrm>
            <a:off x="3187064" y="2818955"/>
            <a:ext cx="3097403" cy="2147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728852" y="2818999"/>
          <a:ext cx="2057400" cy="2147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650"/>
                <a:gridCol w="776605"/>
              </a:tblGrid>
              <a:tr h="483817">
                <a:tc gridSpan="2">
                  <a:txBody>
                    <a:bodyPr/>
                    <a:lstStyle/>
                    <a:p>
                      <a:pPr marL="24765" marR="3175">
                        <a:lnSpc>
                          <a:spcPts val="1045"/>
                        </a:lnSpc>
                      </a:pPr>
                      <a:r>
                        <a:rPr dirty="0" sz="900" spc="-25" b="1">
                          <a:latin typeface="Calibri"/>
                          <a:cs typeface="Calibri"/>
                        </a:rPr>
                        <a:t>EEA managing</a:t>
                      </a:r>
                      <a:r>
                        <a:rPr dirty="0" sz="9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authorities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4765">
                        <a:lnSpc>
                          <a:spcPts val="1260"/>
                        </a:lnSpc>
                        <a:spcBef>
                          <a:spcPts val="70"/>
                        </a:spcBef>
                        <a:tabLst>
                          <a:tab pos="1288415" algn="l"/>
                        </a:tabLst>
                      </a:pPr>
                      <a:r>
                        <a:rPr dirty="0" sz="900" spc="-20" b="1">
                          <a:latin typeface="Calibri"/>
                          <a:cs typeface="Calibri"/>
                        </a:rPr>
                        <a:t>involved in</a:t>
                      </a:r>
                      <a:r>
                        <a:rPr dirty="0" sz="9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30" b="1">
                          <a:latin typeface="Calibri"/>
                          <a:cs typeface="Calibri"/>
                        </a:rPr>
                        <a:t>CoME</a:t>
                      </a:r>
                      <a:r>
                        <a:rPr dirty="0" sz="9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EASY	</a:t>
                      </a:r>
                      <a:r>
                        <a:rPr dirty="0" sz="900" spc="-20" b="1">
                          <a:latin typeface="Calibri"/>
                          <a:cs typeface="Calibri"/>
                        </a:rPr>
                        <a:t>municipalities in  </a:t>
                      </a:r>
                      <a:r>
                        <a:rPr dirty="0" sz="900" spc="-25" b="1">
                          <a:latin typeface="Calibri"/>
                          <a:cs typeface="Calibri"/>
                        </a:rPr>
                        <a:t>consortium	EEA program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5761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Austria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CECECE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CECE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900" spc="-5">
                          <a:latin typeface="Calibri"/>
                          <a:cs typeface="Calibri"/>
                        </a:rPr>
                        <a:t>23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CECEC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CECECE"/>
                      </a:solidFill>
                      <a:prstDash val="solid"/>
                    </a:lnB>
                  </a:tcPr>
                </a:tc>
              </a:tr>
              <a:tr h="160562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France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CECECE"/>
                      </a:solidFill>
                      <a:prstDash val="solid"/>
                    </a:lnR>
                    <a:lnT w="12700">
                      <a:solidFill>
                        <a:srgbClr val="CECECE"/>
                      </a:solidFill>
                      <a:prstDash val="solid"/>
                    </a:lnT>
                    <a:lnB w="12700">
                      <a:solidFill>
                        <a:srgbClr val="CECE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5">
                          <a:latin typeface="Calibri"/>
                          <a:cs typeface="Calibri"/>
                        </a:rPr>
                        <a:t>11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CECEC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CECECE"/>
                      </a:solidFill>
                      <a:prstDash val="solid"/>
                    </a:lnT>
                    <a:lnB w="12700">
                      <a:solidFill>
                        <a:srgbClr val="CECECE"/>
                      </a:solidFill>
                      <a:prstDash val="solid"/>
                    </a:lnB>
                  </a:tcPr>
                </a:tc>
              </a:tr>
              <a:tr h="160295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25">
                          <a:latin typeface="Calibri"/>
                          <a:cs typeface="Calibri"/>
                        </a:rPr>
                        <a:t>Germany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CECECE"/>
                      </a:solidFill>
                      <a:prstDash val="solid"/>
                    </a:lnR>
                    <a:lnT w="12700">
                      <a:solidFill>
                        <a:srgbClr val="CECECE"/>
                      </a:solidFill>
                      <a:prstDash val="solid"/>
                    </a:lnT>
                    <a:lnB w="12700">
                      <a:solidFill>
                        <a:srgbClr val="CECE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5">
                          <a:latin typeface="Calibri"/>
                          <a:cs typeface="Calibri"/>
                        </a:rPr>
                        <a:t>32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CECEC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CECECE"/>
                      </a:solidFill>
                      <a:prstDash val="solid"/>
                    </a:lnT>
                    <a:lnB w="12700">
                      <a:solidFill>
                        <a:srgbClr val="CECECE"/>
                      </a:solidFill>
                      <a:prstDash val="solid"/>
                    </a:lnB>
                  </a:tcPr>
                </a:tc>
              </a:tr>
              <a:tr h="160551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Italy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CECECE"/>
                      </a:solidFill>
                      <a:prstDash val="solid"/>
                    </a:lnR>
                    <a:lnT w="12700">
                      <a:solidFill>
                        <a:srgbClr val="CECECE"/>
                      </a:solidFill>
                      <a:prstDash val="solid"/>
                    </a:lnT>
                    <a:lnB w="12700">
                      <a:solidFill>
                        <a:srgbClr val="CECE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430" marR="31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25">
                          <a:latin typeface="Calibri"/>
                          <a:cs typeface="Calibri"/>
                        </a:rPr>
                        <a:t>16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CECEC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CECECE"/>
                      </a:solidFill>
                      <a:prstDash val="solid"/>
                    </a:lnT>
                    <a:lnB w="12700">
                      <a:solidFill>
                        <a:srgbClr val="CECECE"/>
                      </a:solidFill>
                      <a:prstDash val="solid"/>
                    </a:lnB>
                  </a:tcPr>
                </a:tc>
              </a:tr>
              <a:tr h="160413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25">
                          <a:latin typeface="Calibri"/>
                          <a:cs typeface="Calibri"/>
                        </a:rPr>
                        <a:t>Luxembourg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CECECE"/>
                      </a:solidFill>
                      <a:prstDash val="solid"/>
                    </a:lnR>
                    <a:lnT w="12700">
                      <a:solidFill>
                        <a:srgbClr val="CECECE"/>
                      </a:solidFill>
                      <a:prstDash val="solid"/>
                    </a:lnT>
                    <a:lnB w="12700">
                      <a:solidFill>
                        <a:srgbClr val="CECE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5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CECEC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CECECE"/>
                      </a:solidFill>
                      <a:prstDash val="solid"/>
                    </a:lnT>
                    <a:lnB w="12700">
                      <a:solidFill>
                        <a:srgbClr val="CECECE"/>
                      </a:solidFill>
                      <a:prstDash val="solid"/>
                    </a:lnB>
                  </a:tcPr>
                </a:tc>
              </a:tr>
              <a:tr h="160413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Switzerland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CECECE"/>
                      </a:solidFill>
                      <a:prstDash val="solid"/>
                    </a:lnR>
                    <a:lnT w="12700">
                      <a:solidFill>
                        <a:srgbClr val="CECECE"/>
                      </a:solidFill>
                      <a:prstDash val="solid"/>
                    </a:lnT>
                    <a:lnB w="12700">
                      <a:solidFill>
                        <a:srgbClr val="CECE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984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5">
                          <a:latin typeface="Calibri"/>
                          <a:cs typeface="Calibri"/>
                        </a:rPr>
                        <a:t>63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7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CECEC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CECECE"/>
                      </a:solidFill>
                      <a:prstDash val="solid"/>
                    </a:lnT>
                    <a:lnB w="12700">
                      <a:solidFill>
                        <a:srgbClr val="CECECE"/>
                      </a:solidFill>
                      <a:prstDash val="solid"/>
                    </a:lnB>
                  </a:tcPr>
                </a:tc>
              </a:tr>
              <a:tr h="160546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25">
                          <a:latin typeface="Calibri"/>
                          <a:cs typeface="Calibri"/>
                        </a:rPr>
                        <a:t>Romania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CECECE"/>
                      </a:solidFill>
                      <a:prstDash val="solid"/>
                    </a:lnR>
                    <a:lnT w="12700">
                      <a:solidFill>
                        <a:srgbClr val="CECECE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5875" marR="31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CECEC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CECECE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770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Total covered 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 consortiu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CECECE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CECEC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2890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28384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9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CECEC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CECECE"/>
                      </a:solidFill>
                      <a:prstDash val="solid"/>
                    </a:lnB>
                  </a:tcPr>
                </a:tc>
              </a:tr>
              <a:tr h="171190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20">
                          <a:latin typeface="Calibri"/>
                          <a:cs typeface="Calibri"/>
                        </a:rPr>
                        <a:t>total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0">
                          <a:latin typeface="Calibri"/>
                          <a:cs typeface="Calibri"/>
                        </a:rPr>
                        <a:t>participating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CECECE"/>
                      </a:solidFill>
                      <a:prstDash val="solid"/>
                    </a:lnR>
                    <a:lnT w="12700">
                      <a:solidFill>
                        <a:srgbClr val="CECECE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28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900" spc="-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900" spc="5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890">
                    <a:lnL w="12700">
                      <a:solidFill>
                        <a:srgbClr val="CECEC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CECECE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2539">
                <a:tc>
                  <a:txBody>
                    <a:bodyPr/>
                    <a:lstStyle/>
                    <a:p>
                      <a:pPr marL="2476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spc="-30">
                          <a:latin typeface="Calibri"/>
                          <a:cs typeface="Calibri"/>
                        </a:rPr>
                        <a:t>%</a:t>
                      </a:r>
                      <a:r>
                        <a:rPr dirty="0" sz="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 spc="-25">
                          <a:latin typeface="Calibri"/>
                          <a:cs typeface="Calibri"/>
                        </a:rPr>
                        <a:t>covered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CECECE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857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900" spc="5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CECEC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3206623" y="927608"/>
            <a:ext cx="5478780" cy="1740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500" spc="-35">
                <a:solidFill>
                  <a:srgbClr val="009AA9"/>
                </a:solidFill>
                <a:latin typeface="Tahoma"/>
                <a:cs typeface="Tahoma"/>
              </a:rPr>
              <a:t>The </a:t>
            </a:r>
            <a:r>
              <a:rPr dirty="0" sz="1500" spc="-5">
                <a:solidFill>
                  <a:srgbClr val="009AA9"/>
                </a:solidFill>
                <a:latin typeface="Tahoma"/>
                <a:cs typeface="Tahoma"/>
              </a:rPr>
              <a:t>project is </a:t>
            </a:r>
            <a:r>
              <a:rPr dirty="0" sz="1500">
                <a:solidFill>
                  <a:srgbClr val="009AA9"/>
                </a:solidFill>
                <a:latin typeface="Tahoma"/>
                <a:cs typeface="Tahoma"/>
              </a:rPr>
              <a:t>carried </a:t>
            </a:r>
            <a:r>
              <a:rPr dirty="0" sz="1500" spc="25">
                <a:solidFill>
                  <a:srgbClr val="009AA9"/>
                </a:solidFill>
                <a:latin typeface="Tahoma"/>
                <a:cs typeface="Tahoma"/>
              </a:rPr>
              <a:t>out </a:t>
            </a:r>
            <a:r>
              <a:rPr dirty="0" sz="1500" spc="10">
                <a:solidFill>
                  <a:srgbClr val="009AA9"/>
                </a:solidFill>
                <a:latin typeface="Tahoma"/>
                <a:cs typeface="Tahoma"/>
              </a:rPr>
              <a:t>by </a:t>
            </a:r>
            <a:r>
              <a:rPr dirty="0" sz="1500" spc="-10">
                <a:solidFill>
                  <a:srgbClr val="009AA9"/>
                </a:solidFill>
                <a:latin typeface="Tahoma"/>
                <a:cs typeface="Tahoma"/>
              </a:rPr>
              <a:t>an </a:t>
            </a:r>
            <a:r>
              <a:rPr dirty="0" sz="1500" spc="-40" b="1">
                <a:solidFill>
                  <a:srgbClr val="009AA9"/>
                </a:solidFill>
                <a:latin typeface="Tahoma"/>
                <a:cs typeface="Tahoma"/>
              </a:rPr>
              <a:t>international consortium  </a:t>
            </a:r>
            <a:r>
              <a:rPr dirty="0" sz="1500" spc="15">
                <a:solidFill>
                  <a:srgbClr val="009AA9"/>
                </a:solidFill>
                <a:latin typeface="Tahoma"/>
                <a:cs typeface="Tahoma"/>
              </a:rPr>
              <a:t>involving national </a:t>
            </a:r>
            <a:r>
              <a:rPr dirty="0" sz="1500" spc="20">
                <a:solidFill>
                  <a:srgbClr val="009AA9"/>
                </a:solidFill>
                <a:latin typeface="Tahoma"/>
                <a:cs typeface="Tahoma"/>
              </a:rPr>
              <a:t>managing </a:t>
            </a:r>
            <a:r>
              <a:rPr dirty="0" sz="1500" spc="-15">
                <a:solidFill>
                  <a:srgbClr val="009AA9"/>
                </a:solidFill>
                <a:latin typeface="Tahoma"/>
                <a:cs typeface="Tahoma"/>
              </a:rPr>
              <a:t>structures </a:t>
            </a:r>
            <a:r>
              <a:rPr dirty="0" sz="1500" spc="15">
                <a:solidFill>
                  <a:srgbClr val="009AA9"/>
                </a:solidFill>
                <a:latin typeface="Tahoma"/>
                <a:cs typeface="Tahoma"/>
              </a:rPr>
              <a:t>and </a:t>
            </a:r>
            <a:r>
              <a:rPr dirty="0" sz="1500" spc="-45" b="1">
                <a:solidFill>
                  <a:srgbClr val="009AA9"/>
                </a:solidFill>
                <a:latin typeface="Tahoma"/>
                <a:cs typeface="Tahoma"/>
              </a:rPr>
              <a:t>administrative  offices </a:t>
            </a:r>
            <a:r>
              <a:rPr dirty="0" sz="1500" spc="-20" b="1">
                <a:solidFill>
                  <a:srgbClr val="009AA9"/>
                </a:solidFill>
                <a:latin typeface="Tahoma"/>
                <a:cs typeface="Tahoma"/>
              </a:rPr>
              <a:t>of </a:t>
            </a:r>
            <a:r>
              <a:rPr dirty="0" sz="1500" spc="-65" b="1">
                <a:solidFill>
                  <a:srgbClr val="009AA9"/>
                </a:solidFill>
                <a:latin typeface="Tahoma"/>
                <a:cs typeface="Tahoma"/>
              </a:rPr>
              <a:t>the </a:t>
            </a:r>
            <a:r>
              <a:rPr dirty="0" sz="1500" spc="-95" b="1">
                <a:solidFill>
                  <a:srgbClr val="009AA9"/>
                </a:solidFill>
                <a:latin typeface="Tahoma"/>
                <a:cs typeface="Tahoma"/>
              </a:rPr>
              <a:t>eea</a:t>
            </a:r>
            <a:r>
              <a:rPr dirty="0" sz="1500" spc="-95">
                <a:solidFill>
                  <a:srgbClr val="009AA9"/>
                </a:solidFill>
                <a:latin typeface="Tahoma"/>
                <a:cs typeface="Tahoma"/>
              </a:rPr>
              <a:t>, </a:t>
            </a:r>
            <a:r>
              <a:rPr dirty="0" sz="1500" spc="-50" b="1">
                <a:solidFill>
                  <a:srgbClr val="009AA9"/>
                </a:solidFill>
                <a:latin typeface="Tahoma"/>
                <a:cs typeface="Tahoma"/>
              </a:rPr>
              <a:t>expert </a:t>
            </a:r>
            <a:r>
              <a:rPr dirty="0" sz="1500" spc="-80" b="1">
                <a:solidFill>
                  <a:srgbClr val="009AA9"/>
                </a:solidFill>
                <a:latin typeface="Tahoma"/>
                <a:cs typeface="Tahoma"/>
              </a:rPr>
              <a:t>teams </a:t>
            </a:r>
            <a:r>
              <a:rPr dirty="0" sz="1500" spc="15">
                <a:solidFill>
                  <a:srgbClr val="009AA9"/>
                </a:solidFill>
                <a:latin typeface="Tahoma"/>
                <a:cs typeface="Tahoma"/>
              </a:rPr>
              <a:t>and </a:t>
            </a:r>
            <a:r>
              <a:rPr dirty="0" sz="1500" spc="-95" b="1">
                <a:solidFill>
                  <a:srgbClr val="009AA9"/>
                </a:solidFill>
                <a:latin typeface="Tahoma"/>
                <a:cs typeface="Tahoma"/>
              </a:rPr>
              <a:t>18 </a:t>
            </a:r>
            <a:r>
              <a:rPr dirty="0" sz="1500" spc="-60" b="1">
                <a:solidFill>
                  <a:srgbClr val="009AA9"/>
                </a:solidFill>
                <a:latin typeface="Tahoma"/>
                <a:cs typeface="Tahoma"/>
              </a:rPr>
              <a:t>Ambassador  </a:t>
            </a:r>
            <a:r>
              <a:rPr dirty="0" sz="1500" spc="-35" b="1">
                <a:solidFill>
                  <a:srgbClr val="009AA9"/>
                </a:solidFill>
                <a:latin typeface="Tahoma"/>
                <a:cs typeface="Tahoma"/>
              </a:rPr>
              <a:t>Municipalities </a:t>
            </a:r>
            <a:r>
              <a:rPr dirty="0" sz="1500" spc="-80" b="1">
                <a:solidFill>
                  <a:srgbClr val="009AA9"/>
                </a:solidFill>
                <a:latin typeface="Tahoma"/>
                <a:cs typeface="Tahoma"/>
              </a:rPr>
              <a:t>(AMs) </a:t>
            </a:r>
            <a:r>
              <a:rPr dirty="0" sz="1500">
                <a:solidFill>
                  <a:srgbClr val="009AA9"/>
                </a:solidFill>
                <a:latin typeface="Tahoma"/>
                <a:cs typeface="Tahoma"/>
              </a:rPr>
              <a:t>that </a:t>
            </a:r>
            <a:r>
              <a:rPr dirty="0" sz="1500" spc="-30">
                <a:solidFill>
                  <a:srgbClr val="009AA9"/>
                </a:solidFill>
                <a:latin typeface="Tahoma"/>
                <a:cs typeface="Tahoma"/>
              </a:rPr>
              <a:t>are </a:t>
            </a:r>
            <a:r>
              <a:rPr dirty="0" sz="1500" spc="-5">
                <a:solidFill>
                  <a:srgbClr val="009AA9"/>
                </a:solidFill>
                <a:latin typeface="Tahoma"/>
                <a:cs typeface="Tahoma"/>
              </a:rPr>
              <a:t>already </a:t>
            </a:r>
            <a:r>
              <a:rPr dirty="0" sz="1500" spc="20">
                <a:solidFill>
                  <a:srgbClr val="009AA9"/>
                </a:solidFill>
                <a:latin typeface="Tahoma"/>
                <a:cs typeface="Tahoma"/>
              </a:rPr>
              <a:t>committed </a:t>
            </a:r>
            <a:r>
              <a:rPr dirty="0" sz="1500" spc="25">
                <a:solidFill>
                  <a:srgbClr val="009AA9"/>
                </a:solidFill>
                <a:latin typeface="Tahoma"/>
                <a:cs typeface="Tahoma"/>
              </a:rPr>
              <a:t>to </a:t>
            </a:r>
            <a:r>
              <a:rPr dirty="0" sz="1500">
                <a:solidFill>
                  <a:srgbClr val="009AA9"/>
                </a:solidFill>
                <a:latin typeface="Tahoma"/>
                <a:cs typeface="Tahoma"/>
              </a:rPr>
              <a:t>the </a:t>
            </a:r>
            <a:r>
              <a:rPr dirty="0" sz="1500" spc="-15">
                <a:solidFill>
                  <a:srgbClr val="009AA9"/>
                </a:solidFill>
                <a:latin typeface="Tahoma"/>
                <a:cs typeface="Tahoma"/>
              </a:rPr>
              <a:t>eea</a:t>
            </a:r>
            <a:r>
              <a:rPr dirty="0" sz="1500" spc="-300">
                <a:solidFill>
                  <a:srgbClr val="009AA9"/>
                </a:solidFill>
                <a:latin typeface="Tahoma"/>
                <a:cs typeface="Tahoma"/>
              </a:rPr>
              <a:t> </a:t>
            </a:r>
            <a:r>
              <a:rPr dirty="0" sz="1500" spc="15">
                <a:solidFill>
                  <a:srgbClr val="009AA9"/>
                </a:solidFill>
                <a:latin typeface="Tahoma"/>
                <a:cs typeface="Tahoma"/>
              </a:rPr>
              <a:t>and  </a:t>
            </a:r>
            <a:r>
              <a:rPr dirty="0" sz="1500" spc="20">
                <a:solidFill>
                  <a:srgbClr val="009AA9"/>
                </a:solidFill>
                <a:latin typeface="Tahoma"/>
                <a:cs typeface="Tahoma"/>
              </a:rPr>
              <a:t>will</a:t>
            </a:r>
            <a:r>
              <a:rPr dirty="0" sz="1500" spc="-70">
                <a:solidFill>
                  <a:srgbClr val="009AA9"/>
                </a:solidFill>
                <a:latin typeface="Tahoma"/>
                <a:cs typeface="Tahoma"/>
              </a:rPr>
              <a:t> </a:t>
            </a:r>
            <a:r>
              <a:rPr dirty="0" sz="1500" spc="15">
                <a:solidFill>
                  <a:srgbClr val="009AA9"/>
                </a:solidFill>
                <a:latin typeface="Tahoma"/>
                <a:cs typeface="Tahoma"/>
              </a:rPr>
              <a:t>implement</a:t>
            </a:r>
            <a:r>
              <a:rPr dirty="0" sz="1500" spc="-60">
                <a:solidFill>
                  <a:srgbClr val="009AA9"/>
                </a:solidFill>
                <a:latin typeface="Tahoma"/>
                <a:cs typeface="Tahoma"/>
              </a:rPr>
              <a:t> </a:t>
            </a:r>
            <a:r>
              <a:rPr dirty="0" sz="1500" spc="10">
                <a:solidFill>
                  <a:srgbClr val="009AA9"/>
                </a:solidFill>
                <a:latin typeface="Tahoma"/>
                <a:cs typeface="Tahoma"/>
              </a:rPr>
              <a:t>and</a:t>
            </a:r>
            <a:r>
              <a:rPr dirty="0" sz="1500" spc="-55">
                <a:solidFill>
                  <a:srgbClr val="009AA9"/>
                </a:solidFill>
                <a:latin typeface="Tahoma"/>
                <a:cs typeface="Tahoma"/>
              </a:rPr>
              <a:t> </a:t>
            </a:r>
            <a:r>
              <a:rPr dirty="0" sz="1500" spc="-15">
                <a:solidFill>
                  <a:srgbClr val="009AA9"/>
                </a:solidFill>
                <a:latin typeface="Tahoma"/>
                <a:cs typeface="Tahoma"/>
              </a:rPr>
              <a:t>test</a:t>
            </a:r>
            <a:r>
              <a:rPr dirty="0" sz="1500" spc="-50">
                <a:solidFill>
                  <a:srgbClr val="009AA9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009AA9"/>
                </a:solidFill>
                <a:latin typeface="Tahoma"/>
                <a:cs typeface="Tahoma"/>
              </a:rPr>
              <a:t>the</a:t>
            </a:r>
            <a:r>
              <a:rPr dirty="0" sz="1500" spc="-45">
                <a:solidFill>
                  <a:srgbClr val="009AA9"/>
                </a:solidFill>
                <a:latin typeface="Tahoma"/>
                <a:cs typeface="Tahoma"/>
              </a:rPr>
              <a:t> </a:t>
            </a:r>
            <a:r>
              <a:rPr dirty="0" sz="1500" spc="-10">
                <a:solidFill>
                  <a:srgbClr val="009AA9"/>
                </a:solidFill>
                <a:latin typeface="Tahoma"/>
                <a:cs typeface="Tahoma"/>
              </a:rPr>
              <a:t>new</a:t>
            </a:r>
            <a:r>
              <a:rPr dirty="0" sz="1500" spc="-40">
                <a:solidFill>
                  <a:srgbClr val="009AA9"/>
                </a:solidFill>
                <a:latin typeface="Tahoma"/>
                <a:cs typeface="Tahoma"/>
              </a:rPr>
              <a:t> </a:t>
            </a:r>
            <a:r>
              <a:rPr dirty="0" sz="1500" spc="15">
                <a:solidFill>
                  <a:srgbClr val="009AA9"/>
                </a:solidFill>
                <a:latin typeface="Tahoma"/>
                <a:cs typeface="Tahoma"/>
              </a:rPr>
              <a:t>CoME</a:t>
            </a:r>
            <a:r>
              <a:rPr dirty="0" sz="1500" spc="-55">
                <a:solidFill>
                  <a:srgbClr val="009AA9"/>
                </a:solidFill>
                <a:latin typeface="Tahoma"/>
                <a:cs typeface="Tahoma"/>
              </a:rPr>
              <a:t> </a:t>
            </a:r>
            <a:r>
              <a:rPr dirty="0" sz="1500" spc="-25">
                <a:solidFill>
                  <a:srgbClr val="009AA9"/>
                </a:solidFill>
                <a:latin typeface="Tahoma"/>
                <a:cs typeface="Tahoma"/>
              </a:rPr>
              <a:t>EASY</a:t>
            </a:r>
            <a:r>
              <a:rPr dirty="0" sz="1500" spc="-60">
                <a:solidFill>
                  <a:srgbClr val="009AA9"/>
                </a:solidFill>
                <a:latin typeface="Tahoma"/>
                <a:cs typeface="Tahoma"/>
              </a:rPr>
              <a:t> </a:t>
            </a:r>
            <a:r>
              <a:rPr dirty="0" sz="1500" spc="-5">
                <a:solidFill>
                  <a:srgbClr val="009AA9"/>
                </a:solidFill>
                <a:latin typeface="Tahoma"/>
                <a:cs typeface="Tahoma"/>
              </a:rPr>
              <a:t>tools.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72576" y="4943347"/>
            <a:ext cx="141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solidFill>
                  <a:srgbClr val="7E7E7E"/>
                </a:solidFill>
                <a:latin typeface="Calibri"/>
                <a:cs typeface="Calibri"/>
              </a:rPr>
              <a:t>14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751" y="987552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 h="0">
                <a:moveTo>
                  <a:pt x="0" y="0"/>
                </a:moveTo>
                <a:lnTo>
                  <a:pt x="395998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1462" y="4909908"/>
            <a:ext cx="8509635" cy="0"/>
          </a:xfrm>
          <a:custGeom>
            <a:avLst/>
            <a:gdLst/>
            <a:ahLst/>
            <a:cxnLst/>
            <a:rect l="l" t="t" r="r" b="b"/>
            <a:pathLst>
              <a:path w="8509635" h="0">
                <a:moveTo>
                  <a:pt x="0" y="0"/>
                </a:moveTo>
                <a:lnTo>
                  <a:pt x="8509063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5459" y="4940570"/>
            <a:ext cx="2616200" cy="1752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15">
                <a:solidFill>
                  <a:srgbClr val="313131"/>
                </a:solidFill>
                <a:latin typeface="Arial"/>
                <a:cs typeface="Arial"/>
              </a:rPr>
              <a:t>We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313131"/>
                </a:solidFill>
                <a:latin typeface="Arial"/>
                <a:cs typeface="Arial"/>
              </a:rPr>
              <a:t>provide</a:t>
            </a:r>
            <a:r>
              <a:rPr dirty="0" sz="95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solutions</a:t>
            </a:r>
            <a:r>
              <a:rPr dirty="0" sz="95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313131"/>
                </a:solidFill>
                <a:latin typeface="Arial"/>
                <a:cs typeface="Arial"/>
              </a:rPr>
              <a:t>for</a:t>
            </a:r>
            <a:r>
              <a:rPr dirty="0" sz="950" spc="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the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0">
                <a:solidFill>
                  <a:srgbClr val="CE311A"/>
                </a:solidFill>
                <a:latin typeface="Arial"/>
                <a:cs typeface="Arial"/>
              </a:rPr>
              <a:t>future</a:t>
            </a:r>
            <a:r>
              <a:rPr dirty="0" sz="950" spc="-2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CE311A"/>
                </a:solidFill>
                <a:latin typeface="Arial"/>
                <a:cs typeface="Arial"/>
              </a:rPr>
              <a:t>of</a:t>
            </a:r>
            <a:r>
              <a:rPr dirty="0" sz="950" spc="1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CE311A"/>
                </a:solidFill>
                <a:latin typeface="Arial"/>
                <a:cs typeface="Arial"/>
              </a:rPr>
              <a:t>energy.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4162" y="143002"/>
            <a:ext cx="3367404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313131"/>
                </a:solidFill>
                <a:latin typeface="Calibri"/>
                <a:cs typeface="Calibri"/>
              </a:rPr>
              <a:t>European Energy </a:t>
            </a:r>
            <a:r>
              <a:rPr dirty="0" spc="-10" b="1">
                <a:solidFill>
                  <a:srgbClr val="313131"/>
                </a:solidFill>
                <a:latin typeface="Calibri"/>
                <a:cs typeface="Calibri"/>
              </a:rPr>
              <a:t>Award</a:t>
            </a:r>
            <a:r>
              <a:rPr dirty="0" spc="-130" b="1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pc="-5" b="1">
                <a:solidFill>
                  <a:srgbClr val="313131"/>
                </a:solidFill>
                <a:latin typeface="Calibri"/>
                <a:cs typeface="Calibri"/>
              </a:rPr>
              <a:t>in  Bulgaria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0316" y="1219962"/>
            <a:ext cx="4440555" cy="2160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313131"/>
                </a:solidFill>
                <a:latin typeface="Calibri"/>
                <a:cs typeface="Calibri"/>
              </a:rPr>
              <a:t>Feasibility </a:t>
            </a:r>
            <a:r>
              <a:rPr dirty="0" sz="2000" b="1">
                <a:solidFill>
                  <a:srgbClr val="313131"/>
                </a:solidFill>
                <a:latin typeface="Calibri"/>
                <a:cs typeface="Calibri"/>
              </a:rPr>
              <a:t>Study</a:t>
            </a:r>
            <a:r>
              <a:rPr dirty="0" sz="2000" spc="-40" b="1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13131"/>
                </a:solidFill>
                <a:latin typeface="Calibri"/>
                <a:cs typeface="Calibri"/>
              </a:rPr>
              <a:t>done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 sz="2000" spc="-50" b="1">
                <a:solidFill>
                  <a:srgbClr val="313131"/>
                </a:solidFill>
                <a:latin typeface="Calibri"/>
                <a:cs typeface="Calibri"/>
              </a:rPr>
              <a:t>Test </a:t>
            </a:r>
            <a:r>
              <a:rPr dirty="0" sz="2000" spc="-5" b="1">
                <a:solidFill>
                  <a:srgbClr val="313131"/>
                </a:solidFill>
                <a:latin typeface="Calibri"/>
                <a:cs typeface="Calibri"/>
              </a:rPr>
              <a:t>Phase </a:t>
            </a:r>
            <a:r>
              <a:rPr dirty="0" sz="2000" b="1" i="1">
                <a:solidFill>
                  <a:srgbClr val="313131"/>
                </a:solidFill>
                <a:latin typeface="Calibri"/>
                <a:cs typeface="Calibri"/>
              </a:rPr>
              <a:t>(6-12</a:t>
            </a:r>
            <a:r>
              <a:rPr dirty="0" sz="2000" spc="10" b="1" i="1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 spc="-5" b="1" i="1">
                <a:solidFill>
                  <a:srgbClr val="313131"/>
                </a:solidFill>
                <a:latin typeface="Calibri"/>
                <a:cs typeface="Calibri"/>
              </a:rPr>
              <a:t>months)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1-3</a:t>
            </a:r>
            <a:r>
              <a:rPr dirty="0" sz="2000" spc="-2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Cities/Municipalities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getting familiar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with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the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main elements  of</a:t>
            </a:r>
            <a:r>
              <a:rPr dirty="0" sz="2000" spc="-1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e5/eea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0316" y="3430346"/>
            <a:ext cx="4186554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5">
                <a:solidFill>
                  <a:srgbClr val="313131"/>
                </a:solidFill>
                <a:latin typeface="Calibri"/>
                <a:cs typeface="Calibri"/>
              </a:rPr>
              <a:t>test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of the EMT </a:t>
            </a:r>
            <a:r>
              <a:rPr dirty="0" sz="2000" spc="-50">
                <a:solidFill>
                  <a:srgbClr val="313131"/>
                </a:solidFill>
                <a:latin typeface="Calibri"/>
                <a:cs typeface="Calibri"/>
              </a:rPr>
              <a:t>Tool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(english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 version)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000" spc="-5" i="1">
                <a:solidFill>
                  <a:srgbClr val="313131"/>
                </a:solidFill>
                <a:latin typeface="Calibri"/>
                <a:cs typeface="Calibri"/>
              </a:rPr>
              <a:t>Coached </a:t>
            </a:r>
            <a:r>
              <a:rPr dirty="0" sz="2000" spc="-10" i="1">
                <a:solidFill>
                  <a:srgbClr val="313131"/>
                </a:solidFill>
                <a:latin typeface="Calibri"/>
                <a:cs typeface="Calibri"/>
              </a:rPr>
              <a:t>by </a:t>
            </a:r>
            <a:r>
              <a:rPr dirty="0" sz="2000" i="1">
                <a:solidFill>
                  <a:srgbClr val="313131"/>
                </a:solidFill>
                <a:latin typeface="Calibri"/>
                <a:cs typeface="Calibri"/>
              </a:rPr>
              <a:t>an eea</a:t>
            </a:r>
            <a:r>
              <a:rPr dirty="0" sz="2000" spc="-65" i="1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 spc="-5" i="1">
                <a:solidFill>
                  <a:srgbClr val="313131"/>
                </a:solidFill>
                <a:latin typeface="Calibri"/>
                <a:cs typeface="Calibri"/>
              </a:rPr>
              <a:t>advisor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29475" y="215219"/>
            <a:ext cx="3425367" cy="422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66462" y="1090650"/>
            <a:ext cx="4163948" cy="3621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011928" y="3546728"/>
            <a:ext cx="39820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313131"/>
                </a:solidFill>
                <a:latin typeface="Calibri"/>
                <a:cs typeface="Calibri"/>
              </a:rPr>
              <a:t>http</a:t>
            </a:r>
            <a:r>
              <a:rPr dirty="0" sz="1800" spc="-10">
                <a:solidFill>
                  <a:srgbClr val="313131"/>
                </a:solidFill>
                <a:latin typeface="Calibri"/>
                <a:cs typeface="Calibri"/>
                <a:hlinkClick r:id="rId4"/>
              </a:rPr>
              <a:t>s://w</a:t>
            </a:r>
            <a:r>
              <a:rPr dirty="0" sz="1800" spc="-10">
                <a:solidFill>
                  <a:srgbClr val="313131"/>
                </a:solidFill>
                <a:latin typeface="Calibri"/>
                <a:cs typeface="Calibri"/>
              </a:rPr>
              <a:t>ww.e</a:t>
            </a:r>
            <a:r>
              <a:rPr dirty="0" sz="1800" spc="-10">
                <a:solidFill>
                  <a:srgbClr val="313131"/>
                </a:solidFill>
                <a:latin typeface="Calibri"/>
                <a:cs typeface="Calibri"/>
                <a:hlinkClick r:id="rId4"/>
              </a:rPr>
              <a:t>uropean-energy-award.org/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68386" y="2715767"/>
            <a:ext cx="720090" cy="576580"/>
          </a:xfrm>
          <a:custGeom>
            <a:avLst/>
            <a:gdLst/>
            <a:ahLst/>
            <a:cxnLst/>
            <a:rect l="l" t="t" r="r" b="b"/>
            <a:pathLst>
              <a:path w="720090" h="576579">
                <a:moveTo>
                  <a:pt x="0" y="288036"/>
                </a:moveTo>
                <a:lnTo>
                  <a:pt x="3903" y="245460"/>
                </a:lnTo>
                <a:lnTo>
                  <a:pt x="15241" y="204828"/>
                </a:lnTo>
                <a:lnTo>
                  <a:pt x="33457" y="166584"/>
                </a:lnTo>
                <a:lnTo>
                  <a:pt x="57996" y="131173"/>
                </a:lnTo>
                <a:lnTo>
                  <a:pt x="88301" y="99041"/>
                </a:lnTo>
                <a:lnTo>
                  <a:pt x="123814" y="70632"/>
                </a:lnTo>
                <a:lnTo>
                  <a:pt x="163981" y="46390"/>
                </a:lnTo>
                <a:lnTo>
                  <a:pt x="208244" y="26762"/>
                </a:lnTo>
                <a:lnTo>
                  <a:pt x="256046" y="12190"/>
                </a:lnTo>
                <a:lnTo>
                  <a:pt x="306832" y="3121"/>
                </a:lnTo>
                <a:lnTo>
                  <a:pt x="360045" y="0"/>
                </a:lnTo>
                <a:lnTo>
                  <a:pt x="413228" y="3121"/>
                </a:lnTo>
                <a:lnTo>
                  <a:pt x="463997" y="12190"/>
                </a:lnTo>
                <a:lnTo>
                  <a:pt x="511790" y="26762"/>
                </a:lnTo>
                <a:lnTo>
                  <a:pt x="556052" y="46390"/>
                </a:lnTo>
                <a:lnTo>
                  <a:pt x="596223" y="70632"/>
                </a:lnTo>
                <a:lnTo>
                  <a:pt x="631745" y="99041"/>
                </a:lnTo>
                <a:lnTo>
                  <a:pt x="662061" y="131173"/>
                </a:lnTo>
                <a:lnTo>
                  <a:pt x="686611" y="166584"/>
                </a:lnTo>
                <a:lnTo>
                  <a:pt x="704838" y="204828"/>
                </a:lnTo>
                <a:lnTo>
                  <a:pt x="716184" y="245460"/>
                </a:lnTo>
                <a:lnTo>
                  <a:pt x="720090" y="288036"/>
                </a:lnTo>
                <a:lnTo>
                  <a:pt x="716184" y="330611"/>
                </a:lnTo>
                <a:lnTo>
                  <a:pt x="704838" y="371243"/>
                </a:lnTo>
                <a:lnTo>
                  <a:pt x="686611" y="409487"/>
                </a:lnTo>
                <a:lnTo>
                  <a:pt x="662061" y="444898"/>
                </a:lnTo>
                <a:lnTo>
                  <a:pt x="631745" y="477030"/>
                </a:lnTo>
                <a:lnTo>
                  <a:pt x="596223" y="505439"/>
                </a:lnTo>
                <a:lnTo>
                  <a:pt x="556052" y="529681"/>
                </a:lnTo>
                <a:lnTo>
                  <a:pt x="511790" y="549309"/>
                </a:lnTo>
                <a:lnTo>
                  <a:pt x="463997" y="563881"/>
                </a:lnTo>
                <a:lnTo>
                  <a:pt x="413228" y="572950"/>
                </a:lnTo>
                <a:lnTo>
                  <a:pt x="360045" y="576071"/>
                </a:lnTo>
                <a:lnTo>
                  <a:pt x="306832" y="572950"/>
                </a:lnTo>
                <a:lnTo>
                  <a:pt x="256046" y="563881"/>
                </a:lnTo>
                <a:lnTo>
                  <a:pt x="208244" y="549309"/>
                </a:lnTo>
                <a:lnTo>
                  <a:pt x="163981" y="529681"/>
                </a:lnTo>
                <a:lnTo>
                  <a:pt x="123814" y="505439"/>
                </a:lnTo>
                <a:lnTo>
                  <a:pt x="88301" y="477030"/>
                </a:lnTo>
                <a:lnTo>
                  <a:pt x="57996" y="444898"/>
                </a:lnTo>
                <a:lnTo>
                  <a:pt x="33457" y="409487"/>
                </a:lnTo>
                <a:lnTo>
                  <a:pt x="15241" y="371243"/>
                </a:lnTo>
                <a:lnTo>
                  <a:pt x="3903" y="330611"/>
                </a:lnTo>
                <a:lnTo>
                  <a:pt x="0" y="288036"/>
                </a:lnTo>
                <a:close/>
              </a:path>
            </a:pathLst>
          </a:custGeom>
          <a:ln w="12700">
            <a:solidFill>
              <a:srgbClr val="FF2F2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62534"/>
            <a:ext cx="99821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CE311A"/>
                </a:solidFill>
                <a:latin typeface="Calibri"/>
                <a:cs typeface="Calibri"/>
              </a:rPr>
              <a:t>C</a:t>
            </a:r>
            <a:r>
              <a:rPr dirty="0" b="1">
                <a:solidFill>
                  <a:srgbClr val="CE311A"/>
                </a:solidFill>
                <a:latin typeface="Calibri"/>
                <a:cs typeface="Calibri"/>
              </a:rPr>
              <a:t>o</a:t>
            </a:r>
            <a:r>
              <a:rPr dirty="0" spc="-30" b="1">
                <a:solidFill>
                  <a:srgbClr val="CE311A"/>
                </a:solidFill>
                <a:latin typeface="Calibri"/>
                <a:cs typeface="Calibri"/>
              </a:rPr>
              <a:t>nt</a:t>
            </a:r>
            <a:r>
              <a:rPr dirty="0" b="1">
                <a:solidFill>
                  <a:srgbClr val="CE311A"/>
                </a:solidFill>
                <a:latin typeface="Calibri"/>
                <a:cs typeface="Calibri"/>
              </a:rPr>
              <a:t>a</a:t>
            </a:r>
            <a:r>
              <a:rPr dirty="0" spc="5" b="1">
                <a:solidFill>
                  <a:srgbClr val="CE311A"/>
                </a:solidFill>
                <a:latin typeface="Calibri"/>
                <a:cs typeface="Calibri"/>
              </a:rPr>
              <a:t>c</a:t>
            </a:r>
            <a:r>
              <a:rPr dirty="0" b="1">
                <a:solidFill>
                  <a:srgbClr val="CE311A"/>
                </a:solidFill>
                <a:latin typeface="Calibri"/>
                <a:cs typeface="Calibri"/>
              </a:rPr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3067" y="4718710"/>
            <a:ext cx="44399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313131"/>
                </a:solidFill>
                <a:latin typeface="Calibri"/>
                <a:cs typeface="Calibri"/>
              </a:rPr>
              <a:t>The </a:t>
            </a:r>
            <a:r>
              <a:rPr dirty="0" sz="1000" spc="-5">
                <a:solidFill>
                  <a:srgbClr val="313131"/>
                </a:solidFill>
                <a:latin typeface="Calibri"/>
                <a:cs typeface="Calibri"/>
              </a:rPr>
              <a:t>Austrian Energy Agency is </a:t>
            </a:r>
            <a:r>
              <a:rPr dirty="0" sz="1000" spc="-10">
                <a:solidFill>
                  <a:srgbClr val="313131"/>
                </a:solidFill>
                <a:latin typeface="Calibri"/>
                <a:cs typeface="Calibri"/>
              </a:rPr>
              <a:t>ÖNORM </a:t>
            </a:r>
            <a:r>
              <a:rPr dirty="0" sz="1000" spc="-5">
                <a:solidFill>
                  <a:srgbClr val="313131"/>
                </a:solidFill>
                <a:latin typeface="Calibri"/>
                <a:cs typeface="Calibri"/>
              </a:rPr>
              <a:t>ISO 50001:2011 and ISO 29990:2010</a:t>
            </a:r>
            <a:r>
              <a:rPr dirty="0" sz="1000" spc="4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313131"/>
                </a:solidFill>
                <a:latin typeface="Calibri"/>
                <a:cs typeface="Calibri"/>
              </a:rPr>
              <a:t>certified.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895" y="3147809"/>
            <a:ext cx="268700" cy="270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6303" y="1152905"/>
            <a:ext cx="3348990" cy="2228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313131"/>
                </a:solidFill>
                <a:latin typeface="Calibri"/>
                <a:cs typeface="Calibri"/>
              </a:rPr>
              <a:t>Gabriele</a:t>
            </a:r>
            <a:r>
              <a:rPr dirty="0" sz="1600" spc="-10" b="1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1600" spc="-15" b="1">
                <a:solidFill>
                  <a:srgbClr val="313131"/>
                </a:solidFill>
                <a:latin typeface="Calibri"/>
                <a:cs typeface="Calibri"/>
              </a:rPr>
              <a:t>Brandl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CE311A"/>
                </a:solidFill>
                <a:latin typeface="Calibri"/>
                <a:cs typeface="Calibri"/>
              </a:rPr>
              <a:t>Austrian Energy</a:t>
            </a:r>
            <a:r>
              <a:rPr dirty="0" sz="1400" spc="-70" b="1">
                <a:solidFill>
                  <a:srgbClr val="CE311A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CE311A"/>
                </a:solidFill>
                <a:latin typeface="Calibri"/>
                <a:cs typeface="Calibri"/>
              </a:rPr>
              <a:t>Agency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u="sng" sz="1200" spc="-10">
                <a:solidFill>
                  <a:srgbClr val="CE311A"/>
                </a:solidFill>
                <a:uFill>
                  <a:solidFill>
                    <a:srgbClr val="CE311A"/>
                  </a:solidFill>
                </a:uFill>
                <a:latin typeface="Calibri"/>
                <a:cs typeface="Calibri"/>
                <a:hlinkClick r:id="rId3"/>
              </a:rPr>
              <a:t>gabriele.brandl@energyagency.at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200" spc="-35">
                <a:solidFill>
                  <a:srgbClr val="313131"/>
                </a:solidFill>
                <a:latin typeface="Calibri"/>
                <a:cs typeface="Calibri"/>
              </a:rPr>
              <a:t>Tel </a:t>
            </a:r>
            <a:r>
              <a:rPr dirty="0" sz="1200">
                <a:solidFill>
                  <a:srgbClr val="313131"/>
                </a:solidFill>
                <a:latin typeface="Calibri"/>
                <a:cs typeface="Calibri"/>
              </a:rPr>
              <a:t>0043 1 586 15 24 - 185 </a:t>
            </a:r>
            <a:r>
              <a:rPr dirty="0" sz="1200">
                <a:solidFill>
                  <a:srgbClr val="CE311A"/>
                </a:solidFill>
                <a:latin typeface="Calibri"/>
                <a:cs typeface="Calibri"/>
              </a:rPr>
              <a:t>| </a:t>
            </a:r>
            <a:r>
              <a:rPr dirty="0" sz="1200">
                <a:solidFill>
                  <a:srgbClr val="313131"/>
                </a:solidFill>
                <a:latin typeface="Calibri"/>
                <a:cs typeface="Calibri"/>
              </a:rPr>
              <a:t>Mob 0043 664 618 02</a:t>
            </a:r>
            <a:r>
              <a:rPr dirty="0" sz="1200" spc="3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313131"/>
                </a:solidFill>
                <a:latin typeface="Calibri"/>
                <a:cs typeface="Calibri"/>
              </a:rPr>
              <a:t>89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-5">
                <a:solidFill>
                  <a:srgbClr val="313131"/>
                </a:solidFill>
                <a:latin typeface="Calibri"/>
                <a:cs typeface="Calibri"/>
              </a:rPr>
              <a:t>Mariahilfer Strasse </a:t>
            </a:r>
            <a:r>
              <a:rPr dirty="0" sz="1200">
                <a:solidFill>
                  <a:srgbClr val="313131"/>
                </a:solidFill>
                <a:latin typeface="Calibri"/>
                <a:cs typeface="Calibri"/>
              </a:rPr>
              <a:t>136 </a:t>
            </a:r>
            <a:r>
              <a:rPr dirty="0" sz="1200">
                <a:solidFill>
                  <a:srgbClr val="CE311A"/>
                </a:solidFill>
                <a:latin typeface="Calibri"/>
                <a:cs typeface="Calibri"/>
              </a:rPr>
              <a:t>| </a:t>
            </a:r>
            <a:r>
              <a:rPr dirty="0" sz="1200">
                <a:solidFill>
                  <a:srgbClr val="313131"/>
                </a:solidFill>
                <a:latin typeface="Calibri"/>
                <a:cs typeface="Calibri"/>
              </a:rPr>
              <a:t>1150 Vienna </a:t>
            </a:r>
            <a:r>
              <a:rPr dirty="0" sz="1200">
                <a:solidFill>
                  <a:srgbClr val="CE311A"/>
                </a:solidFill>
                <a:latin typeface="Calibri"/>
                <a:cs typeface="Calibri"/>
              </a:rPr>
              <a:t>|</a:t>
            </a:r>
            <a:r>
              <a:rPr dirty="0" sz="1200" spc="-50">
                <a:solidFill>
                  <a:srgbClr val="CE311A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313131"/>
                </a:solidFill>
                <a:latin typeface="Calibri"/>
                <a:cs typeface="Calibri"/>
              </a:rPr>
              <a:t>Austria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u="sng" sz="1200" spc="-15">
                <a:solidFill>
                  <a:srgbClr val="CE311A"/>
                </a:solidFill>
                <a:uFill>
                  <a:solidFill>
                    <a:srgbClr val="CE311A"/>
                  </a:solidFill>
                </a:uFill>
                <a:latin typeface="Calibri"/>
                <a:cs typeface="Calibri"/>
                <a:hlinkClick r:id="rId4"/>
              </a:rPr>
              <a:t>www.energyagency.at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281305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solidFill>
                  <a:srgbClr val="464646"/>
                </a:solidFill>
                <a:latin typeface="Calibri"/>
                <a:cs typeface="Calibri"/>
              </a:rPr>
              <a:t>@at_AEA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1874" y="3931640"/>
            <a:ext cx="502776" cy="166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4784" y="3719118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0" y="612025"/>
                </a:moveTo>
                <a:lnTo>
                  <a:pt x="612025" y="612025"/>
                </a:lnTo>
                <a:lnTo>
                  <a:pt x="612025" y="0"/>
                </a:lnTo>
                <a:lnTo>
                  <a:pt x="0" y="0"/>
                </a:lnTo>
                <a:lnTo>
                  <a:pt x="0" y="6120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12900" y="3851249"/>
            <a:ext cx="529717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solidFill>
                  <a:srgbClr val="313131"/>
                </a:solidFill>
                <a:latin typeface="Calibri"/>
                <a:cs typeface="Calibri"/>
              </a:rPr>
              <a:t>In the podcast </a:t>
            </a:r>
            <a:r>
              <a:rPr dirty="0" u="sng" sz="1000" spc="-5">
                <a:solidFill>
                  <a:srgbClr val="CE311A"/>
                </a:solidFill>
                <a:uFill>
                  <a:solidFill>
                    <a:srgbClr val="CE311A"/>
                  </a:solidFill>
                </a:uFill>
                <a:latin typeface="Calibri"/>
                <a:cs typeface="Calibri"/>
                <a:hlinkClick r:id="rId6"/>
              </a:rPr>
              <a:t>Petajoule</a:t>
            </a:r>
            <a:r>
              <a:rPr dirty="0" sz="1000" spc="-5">
                <a:solidFill>
                  <a:srgbClr val="313131"/>
                </a:solidFill>
                <a:latin typeface="Calibri"/>
                <a:cs typeface="Calibri"/>
              </a:rPr>
              <a:t>, the experts of the Austrian Energy Agency will be answering questions to</a:t>
            </a:r>
            <a:r>
              <a:rPr dirty="0" sz="1000" spc="18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313131"/>
                </a:solidFill>
                <a:latin typeface="Calibri"/>
                <a:cs typeface="Calibri"/>
              </a:rPr>
              <a:t>the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5">
                <a:solidFill>
                  <a:srgbClr val="313131"/>
                </a:solidFill>
                <a:latin typeface="Calibri"/>
                <a:cs typeface="Calibri"/>
              </a:rPr>
              <a:t>energy future with guests from the energy</a:t>
            </a:r>
            <a:r>
              <a:rPr dirty="0" sz="1000" spc="6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1000" spc="-5">
                <a:solidFill>
                  <a:srgbClr val="313131"/>
                </a:solidFill>
                <a:latin typeface="Calibri"/>
                <a:cs typeface="Calibri"/>
              </a:rPr>
              <a:t>sector.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751" y="987552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 h="0">
                <a:moveTo>
                  <a:pt x="0" y="0"/>
                </a:moveTo>
                <a:lnTo>
                  <a:pt x="395998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1462" y="4909908"/>
            <a:ext cx="8509635" cy="0"/>
          </a:xfrm>
          <a:custGeom>
            <a:avLst/>
            <a:gdLst/>
            <a:ahLst/>
            <a:cxnLst/>
            <a:rect l="l" t="t" r="r" b="b"/>
            <a:pathLst>
              <a:path w="8509635" h="0">
                <a:moveTo>
                  <a:pt x="0" y="0"/>
                </a:moveTo>
                <a:lnTo>
                  <a:pt x="8509063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6918" y="96392"/>
            <a:ext cx="6601459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CE311A"/>
                </a:solidFill>
                <a:latin typeface="Calibri"/>
                <a:cs typeface="Calibri"/>
              </a:rPr>
              <a:t>Austrian Energy</a:t>
            </a:r>
            <a:r>
              <a:rPr dirty="0" spc="-20" b="1">
                <a:solidFill>
                  <a:srgbClr val="CE311A"/>
                </a:solidFill>
                <a:latin typeface="Calibri"/>
                <a:cs typeface="Calibri"/>
              </a:rPr>
              <a:t> </a:t>
            </a:r>
            <a:r>
              <a:rPr dirty="0" spc="-10" b="1">
                <a:solidFill>
                  <a:srgbClr val="CE311A"/>
                </a:solidFill>
                <a:latin typeface="Calibri"/>
                <a:cs typeface="Calibri"/>
              </a:rPr>
              <a:t>Agency</a:t>
            </a:r>
          </a:p>
          <a:p>
            <a:pPr marL="12700">
              <a:lnSpc>
                <a:spcPct val="100000"/>
              </a:lnSpc>
            </a:pPr>
            <a:r>
              <a:rPr dirty="0" b="1">
                <a:solidFill>
                  <a:srgbClr val="313131"/>
                </a:solidFill>
                <a:latin typeface="Calibri"/>
                <a:cs typeface="Calibri"/>
              </a:rPr>
              <a:t>A </a:t>
            </a:r>
            <a:r>
              <a:rPr dirty="0" spc="-5" b="1">
                <a:solidFill>
                  <a:srgbClr val="313131"/>
                </a:solidFill>
                <a:latin typeface="Calibri"/>
                <a:cs typeface="Calibri"/>
              </a:rPr>
              <a:t>link </a:t>
            </a:r>
            <a:r>
              <a:rPr dirty="0" spc="-10" b="1">
                <a:solidFill>
                  <a:srgbClr val="313131"/>
                </a:solidFill>
                <a:latin typeface="Calibri"/>
                <a:cs typeface="Calibri"/>
              </a:rPr>
              <a:t>between </a:t>
            </a:r>
            <a:r>
              <a:rPr dirty="0" spc="-5" b="1">
                <a:solidFill>
                  <a:srgbClr val="313131"/>
                </a:solidFill>
                <a:latin typeface="Calibri"/>
                <a:cs typeface="Calibri"/>
              </a:rPr>
              <a:t>business, </a:t>
            </a:r>
            <a:r>
              <a:rPr dirty="0" spc="-10" b="1">
                <a:solidFill>
                  <a:srgbClr val="313131"/>
                </a:solidFill>
                <a:latin typeface="Calibri"/>
                <a:cs typeface="Calibri"/>
              </a:rPr>
              <a:t>administration </a:t>
            </a:r>
            <a:r>
              <a:rPr dirty="0" b="1">
                <a:solidFill>
                  <a:srgbClr val="313131"/>
                </a:solidFill>
                <a:latin typeface="Calibri"/>
                <a:cs typeface="Calibri"/>
              </a:rPr>
              <a:t>and</a:t>
            </a:r>
            <a:r>
              <a:rPr dirty="0" spc="20" b="1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pc="-5" b="1">
                <a:solidFill>
                  <a:srgbClr val="313131"/>
                </a:solidFill>
                <a:latin typeface="Calibri"/>
                <a:cs typeface="Calibri"/>
              </a:rPr>
              <a:t>politics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5459" y="4952368"/>
            <a:ext cx="2616200" cy="1651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950" spc="15">
                <a:solidFill>
                  <a:srgbClr val="313131"/>
                </a:solidFill>
                <a:latin typeface="Arial"/>
                <a:cs typeface="Arial"/>
              </a:rPr>
              <a:t>We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313131"/>
                </a:solidFill>
                <a:latin typeface="Arial"/>
                <a:cs typeface="Arial"/>
              </a:rPr>
              <a:t>provide</a:t>
            </a:r>
            <a:r>
              <a:rPr dirty="0" sz="95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solutions</a:t>
            </a:r>
            <a:r>
              <a:rPr dirty="0" sz="95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313131"/>
                </a:solidFill>
                <a:latin typeface="Arial"/>
                <a:cs typeface="Arial"/>
              </a:rPr>
              <a:t>for</a:t>
            </a:r>
            <a:r>
              <a:rPr dirty="0" sz="950" spc="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the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0">
                <a:solidFill>
                  <a:srgbClr val="CE311A"/>
                </a:solidFill>
                <a:latin typeface="Arial"/>
                <a:cs typeface="Arial"/>
              </a:rPr>
              <a:t>future</a:t>
            </a:r>
            <a:r>
              <a:rPr dirty="0" sz="950" spc="-2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CE311A"/>
                </a:solidFill>
                <a:latin typeface="Arial"/>
                <a:cs typeface="Arial"/>
              </a:rPr>
              <a:t>of</a:t>
            </a:r>
            <a:r>
              <a:rPr dirty="0" sz="950" spc="1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CE311A"/>
                </a:solidFill>
                <a:latin typeface="Arial"/>
                <a:cs typeface="Arial"/>
              </a:rPr>
              <a:t>energy.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350316" y="1067917"/>
            <a:ext cx="8274050" cy="374586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283845" indent="-283845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83845" algn="l"/>
                <a:tab pos="284480" algn="l"/>
              </a:tabLst>
            </a:pP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Founded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as a </a:t>
            </a:r>
            <a:r>
              <a:rPr dirty="0" sz="2000" spc="-5" b="1">
                <a:solidFill>
                  <a:srgbClr val="313131"/>
                </a:solidFill>
                <a:latin typeface="Calibri"/>
                <a:cs typeface="Calibri"/>
              </a:rPr>
              <a:t>non-profit scientific association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in</a:t>
            </a:r>
            <a:r>
              <a:rPr dirty="0" sz="2000" spc="-9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1977</a:t>
            </a:r>
            <a:endParaRPr sz="2000">
              <a:latin typeface="Calibri"/>
              <a:cs typeface="Calibri"/>
            </a:endParaRPr>
          </a:p>
          <a:p>
            <a:pPr marL="283845" indent="-28384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83845" algn="l"/>
                <a:tab pos="284480" algn="l"/>
              </a:tabLst>
            </a:pPr>
            <a:r>
              <a:rPr dirty="0" sz="2000" spc="-40">
                <a:solidFill>
                  <a:srgbClr val="313131"/>
                </a:solidFill>
                <a:latin typeface="Calibri"/>
                <a:cs typeface="Calibri"/>
              </a:rPr>
              <a:t>Today: </a:t>
            </a:r>
            <a:r>
              <a:rPr dirty="0" sz="2000" b="1">
                <a:solidFill>
                  <a:srgbClr val="313131"/>
                </a:solidFill>
                <a:latin typeface="Calibri"/>
                <a:cs typeface="Calibri"/>
              </a:rPr>
              <a:t>84 </a:t>
            </a:r>
            <a:r>
              <a:rPr dirty="0" sz="2000" spc="-5" b="1">
                <a:solidFill>
                  <a:srgbClr val="313131"/>
                </a:solidFill>
                <a:latin typeface="Calibri"/>
                <a:cs typeface="Calibri"/>
              </a:rPr>
              <a:t>employees</a:t>
            </a:r>
            <a:r>
              <a:rPr dirty="0" sz="2000" spc="-5">
                <a:solidFill>
                  <a:srgbClr val="CE311A"/>
                </a:solidFill>
                <a:latin typeface="Calibri"/>
                <a:cs typeface="Calibri"/>
              </a:rPr>
              <a:t>|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EUR 8.5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million</a:t>
            </a:r>
            <a:r>
              <a:rPr dirty="0" sz="2000" spc="-1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turnover</a:t>
            </a:r>
            <a:endParaRPr sz="2000">
              <a:latin typeface="Calibri"/>
              <a:cs typeface="Calibri"/>
            </a:endParaRPr>
          </a:p>
          <a:p>
            <a:pPr marL="283845" indent="-28384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83845" algn="l"/>
                <a:tab pos="284480" algn="l"/>
              </a:tabLst>
            </a:pPr>
            <a:r>
              <a:rPr dirty="0" sz="2000" b="1">
                <a:solidFill>
                  <a:srgbClr val="313131"/>
                </a:solidFill>
                <a:latin typeface="Calibri"/>
                <a:cs typeface="Calibri"/>
              </a:rPr>
              <a:t>Expertise and </a:t>
            </a:r>
            <a:r>
              <a:rPr dirty="0" sz="2000" spc="-5" b="1">
                <a:solidFill>
                  <a:srgbClr val="313131"/>
                </a:solidFill>
                <a:latin typeface="Calibri"/>
                <a:cs typeface="Calibri"/>
              </a:rPr>
              <a:t>networking </a:t>
            </a:r>
            <a:r>
              <a:rPr dirty="0" sz="2000" spc="-15">
                <a:solidFill>
                  <a:srgbClr val="313131"/>
                </a:solidFill>
                <a:latin typeface="Calibri"/>
                <a:cs typeface="Calibri"/>
              </a:rPr>
              <a:t>for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politics,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administration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and</a:t>
            </a:r>
            <a:r>
              <a:rPr dirty="0" sz="2000" spc="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business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b="1">
                <a:solidFill>
                  <a:srgbClr val="313131"/>
                </a:solidFill>
                <a:latin typeface="Calibri"/>
                <a:cs typeface="Calibri"/>
              </a:rPr>
              <a:t>The </a:t>
            </a:r>
            <a:r>
              <a:rPr dirty="0" sz="2000" spc="-5" b="1">
                <a:solidFill>
                  <a:srgbClr val="313131"/>
                </a:solidFill>
                <a:latin typeface="Calibri"/>
                <a:cs typeface="Calibri"/>
              </a:rPr>
              <a:t>Presiding </a:t>
            </a:r>
            <a:r>
              <a:rPr dirty="0" sz="2000" spc="-10" b="1">
                <a:solidFill>
                  <a:srgbClr val="313131"/>
                </a:solidFill>
                <a:latin typeface="Calibri"/>
                <a:cs typeface="Calibri"/>
              </a:rPr>
              <a:t>Committee </a:t>
            </a:r>
            <a:r>
              <a:rPr dirty="0" sz="2000" spc="-5" b="1">
                <a:solidFill>
                  <a:srgbClr val="313131"/>
                </a:solidFill>
                <a:latin typeface="Calibri"/>
                <a:cs typeface="Calibri"/>
              </a:rPr>
              <a:t>is made </a:t>
            </a:r>
            <a:r>
              <a:rPr dirty="0" sz="2000" b="1">
                <a:solidFill>
                  <a:srgbClr val="313131"/>
                </a:solidFill>
                <a:latin typeface="Calibri"/>
                <a:cs typeface="Calibri"/>
              </a:rPr>
              <a:t>up</a:t>
            </a:r>
            <a:r>
              <a:rPr dirty="0" sz="2000" spc="-50" b="1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313131"/>
                </a:solidFill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25"/>
              </a:spcBef>
              <a:buFont typeface="Symbol"/>
              <a:buChar char=""/>
              <a:tabLst>
                <a:tab pos="756285" algn="l"/>
                <a:tab pos="756920" algn="l"/>
              </a:tabLst>
            </a:pPr>
            <a:r>
              <a:rPr dirty="0" sz="1600" spc="-5">
                <a:solidFill>
                  <a:srgbClr val="313131"/>
                </a:solidFill>
                <a:latin typeface="Calibri"/>
                <a:cs typeface="Calibri"/>
              </a:rPr>
              <a:t>the </a:t>
            </a:r>
            <a:r>
              <a:rPr dirty="0" sz="1600" spc="-15">
                <a:solidFill>
                  <a:srgbClr val="313131"/>
                </a:solidFill>
                <a:latin typeface="Calibri"/>
                <a:cs typeface="Calibri"/>
              </a:rPr>
              <a:t>Federal </a:t>
            </a:r>
            <a:r>
              <a:rPr dirty="0" sz="1600" spc="-5">
                <a:solidFill>
                  <a:srgbClr val="313131"/>
                </a:solidFill>
                <a:latin typeface="Calibri"/>
                <a:cs typeface="Calibri"/>
              </a:rPr>
              <a:t>Minister </a:t>
            </a:r>
            <a:r>
              <a:rPr dirty="0" sz="1600" spc="-10">
                <a:solidFill>
                  <a:srgbClr val="313131"/>
                </a:solidFill>
                <a:latin typeface="Calibri"/>
                <a:cs typeface="Calibri"/>
              </a:rPr>
              <a:t>entrusted </a:t>
            </a:r>
            <a:r>
              <a:rPr dirty="0" sz="1600" spc="-5">
                <a:solidFill>
                  <a:srgbClr val="313131"/>
                </a:solidFill>
                <a:latin typeface="Calibri"/>
                <a:cs typeface="Calibri"/>
              </a:rPr>
              <a:t>with the </a:t>
            </a:r>
            <a:r>
              <a:rPr dirty="0" sz="1600" spc="-10">
                <a:solidFill>
                  <a:srgbClr val="313131"/>
                </a:solidFill>
                <a:latin typeface="Calibri"/>
                <a:cs typeface="Calibri"/>
              </a:rPr>
              <a:t>management </a:t>
            </a:r>
            <a:r>
              <a:rPr dirty="0" sz="1600" spc="-5">
                <a:solidFill>
                  <a:srgbClr val="313131"/>
                </a:solidFill>
                <a:latin typeface="Calibri"/>
                <a:cs typeface="Calibri"/>
              </a:rPr>
              <a:t>of </a:t>
            </a:r>
            <a:r>
              <a:rPr dirty="0" sz="1600" spc="-15">
                <a:solidFill>
                  <a:srgbClr val="313131"/>
                </a:solidFill>
                <a:latin typeface="Calibri"/>
                <a:cs typeface="Calibri"/>
              </a:rPr>
              <a:t>environmental affairs </a:t>
            </a:r>
            <a:r>
              <a:rPr dirty="0" sz="1600" spc="-5">
                <a:solidFill>
                  <a:srgbClr val="313131"/>
                </a:solidFill>
                <a:latin typeface="Calibri"/>
                <a:cs typeface="Calibri"/>
              </a:rPr>
              <a:t>as</a:t>
            </a:r>
            <a:r>
              <a:rPr dirty="0" sz="1600" spc="20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13131"/>
                </a:solidFill>
                <a:latin typeface="Calibri"/>
                <a:cs typeface="Calibri"/>
              </a:rPr>
              <a:t>president;</a:t>
            </a:r>
            <a:endParaRPr sz="1600">
              <a:latin typeface="Calibri"/>
              <a:cs typeface="Calibri"/>
            </a:endParaRPr>
          </a:p>
          <a:p>
            <a:pPr lvl="1" marL="756285" indent="-286385">
              <a:lnSpc>
                <a:spcPct val="100000"/>
              </a:lnSpc>
              <a:spcBef>
                <a:spcPts val="600"/>
              </a:spcBef>
              <a:buFont typeface="Symbol"/>
              <a:buChar char=""/>
              <a:tabLst>
                <a:tab pos="756285" algn="l"/>
                <a:tab pos="756920" algn="l"/>
              </a:tabLst>
            </a:pPr>
            <a:r>
              <a:rPr dirty="0" sz="1600" spc="-5">
                <a:solidFill>
                  <a:srgbClr val="313131"/>
                </a:solidFill>
                <a:latin typeface="Calibri"/>
                <a:cs typeface="Calibri"/>
              </a:rPr>
              <a:t>the </a:t>
            </a:r>
            <a:r>
              <a:rPr dirty="0" sz="1600" spc="-15">
                <a:solidFill>
                  <a:srgbClr val="313131"/>
                </a:solidFill>
                <a:latin typeface="Calibri"/>
                <a:cs typeface="Calibri"/>
              </a:rPr>
              <a:t>Federal </a:t>
            </a:r>
            <a:r>
              <a:rPr dirty="0" sz="1600" spc="-5">
                <a:solidFill>
                  <a:srgbClr val="313131"/>
                </a:solidFill>
                <a:latin typeface="Calibri"/>
                <a:cs typeface="Calibri"/>
              </a:rPr>
              <a:t>Minister </a:t>
            </a:r>
            <a:r>
              <a:rPr dirty="0" sz="1600" spc="-10">
                <a:solidFill>
                  <a:srgbClr val="313131"/>
                </a:solidFill>
                <a:latin typeface="Calibri"/>
                <a:cs typeface="Calibri"/>
              </a:rPr>
              <a:t>entrusted </a:t>
            </a:r>
            <a:r>
              <a:rPr dirty="0" sz="1600" spc="-5">
                <a:solidFill>
                  <a:srgbClr val="313131"/>
                </a:solidFill>
                <a:latin typeface="Calibri"/>
                <a:cs typeface="Calibri"/>
              </a:rPr>
              <a:t>with the </a:t>
            </a:r>
            <a:r>
              <a:rPr dirty="0" sz="1600" spc="-10">
                <a:solidFill>
                  <a:srgbClr val="313131"/>
                </a:solidFill>
                <a:latin typeface="Calibri"/>
                <a:cs typeface="Calibri"/>
              </a:rPr>
              <a:t>management </a:t>
            </a:r>
            <a:r>
              <a:rPr dirty="0" sz="1600" spc="-5">
                <a:solidFill>
                  <a:srgbClr val="313131"/>
                </a:solidFill>
                <a:latin typeface="Calibri"/>
                <a:cs typeface="Calibri"/>
              </a:rPr>
              <a:t>of </a:t>
            </a:r>
            <a:r>
              <a:rPr dirty="0" sz="1600" spc="-10">
                <a:solidFill>
                  <a:srgbClr val="313131"/>
                </a:solidFill>
                <a:latin typeface="Calibri"/>
                <a:cs typeface="Calibri"/>
              </a:rPr>
              <a:t>energy </a:t>
            </a:r>
            <a:r>
              <a:rPr dirty="0" sz="1600" spc="-15">
                <a:solidFill>
                  <a:srgbClr val="313131"/>
                </a:solidFill>
                <a:latin typeface="Calibri"/>
                <a:cs typeface="Calibri"/>
              </a:rPr>
              <a:t>affairs </a:t>
            </a:r>
            <a:r>
              <a:rPr dirty="0" sz="1600" spc="-5">
                <a:solidFill>
                  <a:srgbClr val="313131"/>
                </a:solidFill>
                <a:latin typeface="Calibri"/>
                <a:cs typeface="Calibri"/>
              </a:rPr>
              <a:t>as</a:t>
            </a:r>
            <a:r>
              <a:rPr dirty="0" sz="1600" spc="12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313131"/>
                </a:solidFill>
                <a:latin typeface="Calibri"/>
                <a:cs typeface="Calibri"/>
              </a:rPr>
              <a:t>Vice-President;</a:t>
            </a:r>
            <a:endParaRPr sz="1600">
              <a:latin typeface="Calibri"/>
              <a:cs typeface="Calibri"/>
            </a:endParaRPr>
          </a:p>
          <a:p>
            <a:pPr lvl="1" marL="756285" marR="511809" indent="-286385">
              <a:lnSpc>
                <a:spcPct val="100000"/>
              </a:lnSpc>
              <a:spcBef>
                <a:spcPts val="605"/>
              </a:spcBef>
              <a:buFont typeface="Symbol"/>
              <a:buChar char=""/>
              <a:tabLst>
                <a:tab pos="756285" algn="l"/>
                <a:tab pos="756920" algn="l"/>
              </a:tabLst>
            </a:pPr>
            <a:r>
              <a:rPr dirty="0" sz="1600" spc="-5">
                <a:solidFill>
                  <a:srgbClr val="313131"/>
                </a:solidFill>
                <a:latin typeface="Calibri"/>
                <a:cs typeface="Calibri"/>
              </a:rPr>
              <a:t>a </a:t>
            </a:r>
            <a:r>
              <a:rPr dirty="0" sz="1600" spc="-10">
                <a:solidFill>
                  <a:srgbClr val="313131"/>
                </a:solidFill>
                <a:latin typeface="Calibri"/>
                <a:cs typeface="Calibri"/>
              </a:rPr>
              <a:t>provincial governor to </a:t>
            </a:r>
            <a:r>
              <a:rPr dirty="0" sz="1600" spc="-5">
                <a:solidFill>
                  <a:srgbClr val="313131"/>
                </a:solidFill>
                <a:latin typeface="Calibri"/>
                <a:cs typeface="Calibri"/>
              </a:rPr>
              <a:t>be </a:t>
            </a:r>
            <a:r>
              <a:rPr dirty="0" sz="1600" spc="-10">
                <a:solidFill>
                  <a:srgbClr val="313131"/>
                </a:solidFill>
                <a:latin typeface="Calibri"/>
                <a:cs typeface="Calibri"/>
              </a:rPr>
              <a:t>nominated by </a:t>
            </a:r>
            <a:r>
              <a:rPr dirty="0" sz="1600" spc="-5">
                <a:solidFill>
                  <a:srgbClr val="313131"/>
                </a:solidFill>
                <a:latin typeface="Calibri"/>
                <a:cs typeface="Calibri"/>
              </a:rPr>
              <a:t>the </a:t>
            </a:r>
            <a:r>
              <a:rPr dirty="0" sz="1600" spc="-10">
                <a:solidFill>
                  <a:srgbClr val="313131"/>
                </a:solidFill>
                <a:latin typeface="Calibri"/>
                <a:cs typeface="Calibri"/>
              </a:rPr>
              <a:t>provincial </a:t>
            </a:r>
            <a:r>
              <a:rPr dirty="0" sz="1600" spc="-15">
                <a:solidFill>
                  <a:srgbClr val="313131"/>
                </a:solidFill>
                <a:latin typeface="Calibri"/>
                <a:cs typeface="Calibri"/>
              </a:rPr>
              <a:t>governors conference </a:t>
            </a:r>
            <a:r>
              <a:rPr dirty="0" sz="1600" spc="-5">
                <a:solidFill>
                  <a:srgbClr val="313131"/>
                </a:solidFill>
                <a:latin typeface="Calibri"/>
                <a:cs typeface="Calibri"/>
              </a:rPr>
              <a:t>as vice  </a:t>
            </a:r>
            <a:r>
              <a:rPr dirty="0" sz="1600" spc="-10">
                <a:solidFill>
                  <a:srgbClr val="313131"/>
                </a:solidFill>
                <a:latin typeface="Calibri"/>
                <a:cs typeface="Calibri"/>
              </a:rPr>
              <a:t>president.</a:t>
            </a:r>
            <a:endParaRPr sz="1600">
              <a:latin typeface="Calibri"/>
              <a:cs typeface="Calibri"/>
            </a:endParaRPr>
          </a:p>
          <a:p>
            <a:pPr marL="358140" marR="209550" indent="-34290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Members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are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the </a:t>
            </a:r>
            <a:r>
              <a:rPr dirty="0" sz="2000" spc="-15">
                <a:solidFill>
                  <a:srgbClr val="313131"/>
                </a:solidFill>
                <a:latin typeface="Calibri"/>
                <a:cs typeface="Calibri"/>
              </a:rPr>
              <a:t>federal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government,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the </a:t>
            </a:r>
            <a:r>
              <a:rPr dirty="0" sz="2000" spc="-15">
                <a:solidFill>
                  <a:srgbClr val="313131"/>
                </a:solidFill>
                <a:latin typeface="Calibri"/>
                <a:cs typeface="Calibri"/>
              </a:rPr>
              <a:t>federal </a:t>
            </a:r>
            <a:r>
              <a:rPr dirty="0" sz="2000" spc="-20">
                <a:solidFill>
                  <a:srgbClr val="313131"/>
                </a:solidFill>
                <a:latin typeface="Calibri"/>
                <a:cs typeface="Calibri"/>
              </a:rPr>
              <a:t>states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and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more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than 40 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energy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and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social</a:t>
            </a:r>
            <a:r>
              <a:rPr dirty="0" sz="2000" spc="-3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institutions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751" y="987552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 h="0">
                <a:moveTo>
                  <a:pt x="0" y="0"/>
                </a:moveTo>
                <a:lnTo>
                  <a:pt x="395998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1462" y="4909908"/>
            <a:ext cx="8509635" cy="0"/>
          </a:xfrm>
          <a:custGeom>
            <a:avLst/>
            <a:gdLst/>
            <a:ahLst/>
            <a:cxnLst/>
            <a:rect l="l" t="t" r="r" b="b"/>
            <a:pathLst>
              <a:path w="8509635" h="0">
                <a:moveTo>
                  <a:pt x="0" y="0"/>
                </a:moveTo>
                <a:lnTo>
                  <a:pt x="8509063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6918" y="96392"/>
            <a:ext cx="158051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313131"/>
                </a:solidFill>
                <a:latin typeface="Calibri"/>
                <a:cs typeface="Calibri"/>
              </a:rPr>
              <a:t>Our</a:t>
            </a:r>
            <a:r>
              <a:rPr dirty="0" spc="-95" b="1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b="1">
                <a:solidFill>
                  <a:srgbClr val="313131"/>
                </a:solidFill>
                <a:latin typeface="Calibri"/>
                <a:cs typeface="Calibri"/>
              </a:rPr>
              <a:t>services  </a:t>
            </a:r>
            <a:r>
              <a:rPr dirty="0" spc="-40" b="1">
                <a:solidFill>
                  <a:srgbClr val="CE311A"/>
                </a:solidFill>
                <a:latin typeface="Calibri"/>
                <a:cs typeface="Calibri"/>
              </a:rPr>
              <a:t>At </a:t>
            </a:r>
            <a:r>
              <a:rPr dirty="0" b="1">
                <a:solidFill>
                  <a:srgbClr val="CE311A"/>
                </a:solidFill>
                <a:latin typeface="Calibri"/>
                <a:cs typeface="Calibri"/>
              </a:rPr>
              <a:t>a</a:t>
            </a:r>
            <a:r>
              <a:rPr dirty="0" spc="-15" b="1">
                <a:solidFill>
                  <a:srgbClr val="CE311A"/>
                </a:solidFill>
                <a:latin typeface="Calibri"/>
                <a:cs typeface="Calibri"/>
              </a:rPr>
              <a:t> </a:t>
            </a:r>
            <a:r>
              <a:rPr dirty="0" spc="-5" b="1">
                <a:solidFill>
                  <a:srgbClr val="CE311A"/>
                </a:solidFill>
                <a:latin typeface="Calibri"/>
                <a:cs typeface="Calibri"/>
              </a:rPr>
              <a:t>glance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7550" y="1203578"/>
            <a:ext cx="3953510" cy="1851660"/>
          </a:xfrm>
          <a:prstGeom prst="rect">
            <a:avLst/>
          </a:prstGeom>
          <a:solidFill>
            <a:srgbClr val="EAEAEA"/>
          </a:solidFill>
        </p:spPr>
        <p:txBody>
          <a:bodyPr wrap="square" lIns="0" tIns="4445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350"/>
              </a:spcBef>
            </a:pPr>
            <a:r>
              <a:rPr dirty="0" sz="1800" spc="-5" b="1">
                <a:solidFill>
                  <a:srgbClr val="313131"/>
                </a:solidFill>
                <a:latin typeface="Calibri"/>
                <a:cs typeface="Calibri"/>
              </a:rPr>
              <a:t>Consulting, </a:t>
            </a:r>
            <a:r>
              <a:rPr dirty="0" sz="1800" spc="-10" b="1">
                <a:solidFill>
                  <a:srgbClr val="313131"/>
                </a:solidFill>
                <a:latin typeface="Calibri"/>
                <a:cs typeface="Calibri"/>
              </a:rPr>
              <a:t>research </a:t>
            </a:r>
            <a:r>
              <a:rPr dirty="0" sz="1800" b="1">
                <a:solidFill>
                  <a:srgbClr val="313131"/>
                </a:solidFill>
                <a:latin typeface="Calibri"/>
                <a:cs typeface="Calibri"/>
              </a:rPr>
              <a:t>and</a:t>
            </a:r>
            <a:r>
              <a:rPr dirty="0" sz="1800" spc="-50" b="1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313131"/>
                </a:solidFill>
                <a:latin typeface="Calibri"/>
                <a:cs typeface="Calibri"/>
              </a:rPr>
              <a:t>training</a:t>
            </a:r>
            <a:endParaRPr sz="1800">
              <a:latin typeface="Calibri"/>
              <a:cs typeface="Calibri"/>
            </a:endParaRPr>
          </a:p>
          <a:p>
            <a:pPr marL="394335" indent="-286385">
              <a:lnSpc>
                <a:spcPts val="1825"/>
              </a:lnSpc>
              <a:spcBef>
                <a:spcPts val="380"/>
              </a:spcBef>
              <a:buFont typeface="Arial"/>
              <a:buChar char="•"/>
              <a:tabLst>
                <a:tab pos="394335" algn="l"/>
                <a:tab pos="394970" algn="l"/>
              </a:tabLst>
            </a:pPr>
            <a:r>
              <a:rPr dirty="0" sz="1600" spc="-10" b="1">
                <a:solidFill>
                  <a:srgbClr val="313131"/>
                </a:solidFill>
                <a:latin typeface="Calibri"/>
                <a:cs typeface="Calibri"/>
              </a:rPr>
              <a:t>Focus:</a:t>
            </a:r>
            <a:endParaRPr sz="1600">
              <a:latin typeface="Calibri"/>
              <a:cs typeface="Calibri"/>
            </a:endParaRPr>
          </a:p>
          <a:p>
            <a:pPr marL="394335" marR="451484">
              <a:lnSpc>
                <a:spcPts val="1730"/>
              </a:lnSpc>
              <a:spcBef>
                <a:spcPts val="120"/>
              </a:spcBef>
            </a:pPr>
            <a:r>
              <a:rPr dirty="0" sz="1600" spc="-10">
                <a:solidFill>
                  <a:srgbClr val="313131"/>
                </a:solidFill>
                <a:latin typeface="Calibri"/>
                <a:cs typeface="Calibri"/>
              </a:rPr>
              <a:t>Energy </a:t>
            </a:r>
            <a:r>
              <a:rPr dirty="0" sz="1600" spc="-5">
                <a:solidFill>
                  <a:srgbClr val="313131"/>
                </a:solidFill>
                <a:latin typeface="Calibri"/>
                <a:cs typeface="Calibri"/>
              </a:rPr>
              <a:t>policy and </a:t>
            </a:r>
            <a:r>
              <a:rPr dirty="0" sz="1600" spc="-10">
                <a:solidFill>
                  <a:srgbClr val="313131"/>
                </a:solidFill>
                <a:latin typeface="Calibri"/>
                <a:cs typeface="Calibri"/>
              </a:rPr>
              <a:t>economic decisions  </a:t>
            </a:r>
            <a:r>
              <a:rPr dirty="0" sz="1600" spc="-5">
                <a:solidFill>
                  <a:srgbClr val="313131"/>
                </a:solidFill>
                <a:latin typeface="Calibri"/>
                <a:cs typeface="Calibri"/>
              </a:rPr>
              <a:t>and their</a:t>
            </a:r>
            <a:r>
              <a:rPr dirty="0" sz="160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13131"/>
                </a:solidFill>
                <a:latin typeface="Calibri"/>
                <a:cs typeface="Calibri"/>
              </a:rPr>
              <a:t>implications</a:t>
            </a:r>
            <a:endParaRPr sz="1600">
              <a:latin typeface="Calibri"/>
              <a:cs typeface="Calibri"/>
            </a:endParaRPr>
          </a:p>
          <a:p>
            <a:pPr marL="394335" indent="-28638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94335" algn="l"/>
                <a:tab pos="394970" algn="l"/>
              </a:tabLst>
            </a:pPr>
            <a:r>
              <a:rPr dirty="0" sz="1600" spc="-5">
                <a:solidFill>
                  <a:srgbClr val="313131"/>
                </a:solidFill>
                <a:latin typeface="Calibri"/>
                <a:cs typeface="Calibri"/>
              </a:rPr>
              <a:t>Austria| </a:t>
            </a:r>
            <a:r>
              <a:rPr dirty="0" sz="1600" spc="-10">
                <a:solidFill>
                  <a:srgbClr val="313131"/>
                </a:solidFill>
                <a:latin typeface="Calibri"/>
                <a:cs typeface="Calibri"/>
              </a:rPr>
              <a:t>EU|</a:t>
            </a:r>
            <a:r>
              <a:rPr dirty="0" sz="1600" spc="-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13131"/>
                </a:solidFill>
                <a:latin typeface="Calibri"/>
                <a:cs typeface="Calibri"/>
              </a:rPr>
              <a:t>International</a:t>
            </a:r>
            <a:endParaRPr sz="1600">
              <a:latin typeface="Calibri"/>
              <a:cs typeface="Calibri"/>
            </a:endParaRPr>
          </a:p>
          <a:p>
            <a:pPr marL="394335" indent="-28638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94335" algn="l"/>
                <a:tab pos="394970" algn="l"/>
              </a:tabLst>
            </a:pPr>
            <a:r>
              <a:rPr dirty="0" sz="1600" spc="-10">
                <a:solidFill>
                  <a:srgbClr val="313131"/>
                </a:solidFill>
                <a:latin typeface="Calibri"/>
                <a:cs typeface="Calibri"/>
              </a:rPr>
              <a:t>AEA Academy</a:t>
            </a:r>
            <a:r>
              <a:rPr dirty="0" sz="1600" spc="1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313131"/>
                </a:solidFill>
                <a:latin typeface="Calibri"/>
                <a:cs typeface="Calibri"/>
              </a:rPr>
              <a:t>(AEAc)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7537" y="3237052"/>
            <a:ext cx="3953510" cy="1407795"/>
          </a:xfrm>
          <a:custGeom>
            <a:avLst/>
            <a:gdLst/>
            <a:ahLst/>
            <a:cxnLst/>
            <a:rect l="l" t="t" r="r" b="b"/>
            <a:pathLst>
              <a:path w="3953510" h="1407795">
                <a:moveTo>
                  <a:pt x="0" y="1407541"/>
                </a:moveTo>
                <a:lnTo>
                  <a:pt x="3953255" y="1407541"/>
                </a:lnTo>
                <a:lnTo>
                  <a:pt x="3953255" y="0"/>
                </a:lnTo>
                <a:lnTo>
                  <a:pt x="0" y="0"/>
                </a:lnTo>
                <a:lnTo>
                  <a:pt x="0" y="1407541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7537" y="3269360"/>
            <a:ext cx="39535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313131"/>
                </a:solidFill>
                <a:latin typeface="Calibri"/>
                <a:cs typeface="Calibri"/>
              </a:rPr>
              <a:t>Program</a:t>
            </a:r>
            <a:r>
              <a:rPr dirty="0" sz="1800" spc="-5" b="1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13131"/>
                </a:solidFill>
                <a:latin typeface="Calibri"/>
                <a:cs typeface="Calibri"/>
              </a:rPr>
              <a:t>management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14798" y="1203578"/>
            <a:ext cx="3953510" cy="1830705"/>
          </a:xfrm>
          <a:custGeom>
            <a:avLst/>
            <a:gdLst/>
            <a:ahLst/>
            <a:cxnLst/>
            <a:rect l="l" t="t" r="r" b="b"/>
            <a:pathLst>
              <a:path w="3953509" h="1830705">
                <a:moveTo>
                  <a:pt x="0" y="1830197"/>
                </a:moveTo>
                <a:lnTo>
                  <a:pt x="3953255" y="1830197"/>
                </a:lnTo>
                <a:lnTo>
                  <a:pt x="3953255" y="0"/>
                </a:lnTo>
                <a:lnTo>
                  <a:pt x="0" y="0"/>
                </a:lnTo>
                <a:lnTo>
                  <a:pt x="0" y="1830197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614798" y="1235455"/>
            <a:ext cx="39535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9715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13131"/>
                </a:solidFill>
                <a:latin typeface="Calibri"/>
                <a:cs typeface="Calibri"/>
              </a:rPr>
              <a:t>Net</a:t>
            </a:r>
            <a:r>
              <a:rPr dirty="0" sz="1800" spc="-15" b="1">
                <a:solidFill>
                  <a:srgbClr val="313131"/>
                </a:solidFill>
                <a:latin typeface="Calibri"/>
                <a:cs typeface="Calibri"/>
              </a:rPr>
              <a:t>w</a:t>
            </a:r>
            <a:r>
              <a:rPr dirty="0" sz="1800" b="1">
                <a:solidFill>
                  <a:srgbClr val="313131"/>
                </a:solidFill>
                <a:latin typeface="Calibri"/>
                <a:cs typeface="Calibri"/>
              </a:rPr>
              <a:t>or</a:t>
            </a:r>
            <a:r>
              <a:rPr dirty="0" sz="1800" spc="-25" b="1">
                <a:solidFill>
                  <a:srgbClr val="313131"/>
                </a:solidFill>
                <a:latin typeface="Calibri"/>
                <a:cs typeface="Calibri"/>
              </a:rPr>
              <a:t>k</a:t>
            </a:r>
            <a:r>
              <a:rPr dirty="0" sz="1800" b="1">
                <a:solidFill>
                  <a:srgbClr val="313131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14798" y="3237052"/>
            <a:ext cx="3953510" cy="1407795"/>
          </a:xfrm>
          <a:custGeom>
            <a:avLst/>
            <a:gdLst/>
            <a:ahLst/>
            <a:cxnLst/>
            <a:rect l="l" t="t" r="r" b="b"/>
            <a:pathLst>
              <a:path w="3953509" h="1407795">
                <a:moveTo>
                  <a:pt x="0" y="1407541"/>
                </a:moveTo>
                <a:lnTo>
                  <a:pt x="3953255" y="1407541"/>
                </a:lnTo>
                <a:lnTo>
                  <a:pt x="3953255" y="0"/>
                </a:lnTo>
                <a:lnTo>
                  <a:pt x="0" y="0"/>
                </a:lnTo>
                <a:lnTo>
                  <a:pt x="0" y="1407541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21308" y="3574706"/>
            <a:ext cx="2645663" cy="9978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20334" y="3718724"/>
            <a:ext cx="2756535" cy="745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08601" y="1550542"/>
            <a:ext cx="1706626" cy="829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35877" y="2066163"/>
            <a:ext cx="1706626" cy="8897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635877" y="1594256"/>
            <a:ext cx="1706626" cy="545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83327" y="2098636"/>
            <a:ext cx="1272031" cy="8657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815332" y="2420239"/>
            <a:ext cx="441960" cy="5441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94169" y="1362227"/>
            <a:ext cx="324002" cy="1282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639436" y="4650740"/>
            <a:ext cx="14935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solidFill>
                  <a:srgbClr val="313131"/>
                </a:solidFill>
                <a:latin typeface="Calibri"/>
                <a:cs typeface="Calibri"/>
              </a:rPr>
              <a:t>*Monitoring body energy</a:t>
            </a:r>
            <a:r>
              <a:rPr dirty="0" sz="80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800" spc="-5">
                <a:solidFill>
                  <a:srgbClr val="313131"/>
                </a:solidFill>
                <a:latin typeface="Calibri"/>
                <a:cs typeface="Calibri"/>
              </a:rPr>
              <a:t>efficiency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14798" y="3269360"/>
            <a:ext cx="395351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5323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13131"/>
                </a:solidFill>
                <a:latin typeface="Calibri"/>
                <a:cs typeface="Calibri"/>
              </a:rPr>
              <a:t>sovereign</a:t>
            </a:r>
            <a:r>
              <a:rPr dirty="0" sz="1800" spc="-55" b="1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313131"/>
                </a:solidFill>
                <a:latin typeface="Calibri"/>
                <a:cs typeface="Calibri"/>
              </a:rPr>
              <a:t>commission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algn="r" marR="481330">
              <a:lnSpc>
                <a:spcPct val="100000"/>
              </a:lnSpc>
            </a:pPr>
            <a:r>
              <a:rPr dirty="0" sz="1800">
                <a:solidFill>
                  <a:srgbClr val="313131"/>
                </a:solidFill>
                <a:latin typeface="Calibri"/>
                <a:cs typeface="Calibri"/>
              </a:rPr>
              <a:t>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68976" y="1311592"/>
            <a:ext cx="853313" cy="2389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724144" y="1371714"/>
            <a:ext cx="432003" cy="1333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44592" y="1371701"/>
            <a:ext cx="512660" cy="1497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85459" y="4952368"/>
            <a:ext cx="2616200" cy="1651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950" spc="15">
                <a:solidFill>
                  <a:srgbClr val="313131"/>
                </a:solidFill>
                <a:latin typeface="Arial"/>
                <a:cs typeface="Arial"/>
              </a:rPr>
              <a:t>We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313131"/>
                </a:solidFill>
                <a:latin typeface="Arial"/>
                <a:cs typeface="Arial"/>
              </a:rPr>
              <a:t>provide</a:t>
            </a:r>
            <a:r>
              <a:rPr dirty="0" sz="95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solutions</a:t>
            </a:r>
            <a:r>
              <a:rPr dirty="0" sz="95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313131"/>
                </a:solidFill>
                <a:latin typeface="Arial"/>
                <a:cs typeface="Arial"/>
              </a:rPr>
              <a:t>for</a:t>
            </a:r>
            <a:r>
              <a:rPr dirty="0" sz="950" spc="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the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0">
                <a:solidFill>
                  <a:srgbClr val="CE311A"/>
                </a:solidFill>
                <a:latin typeface="Arial"/>
                <a:cs typeface="Arial"/>
              </a:rPr>
              <a:t>future</a:t>
            </a:r>
            <a:r>
              <a:rPr dirty="0" sz="950" spc="-2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CE311A"/>
                </a:solidFill>
                <a:latin typeface="Arial"/>
                <a:cs typeface="Arial"/>
              </a:rPr>
              <a:t>of</a:t>
            </a:r>
            <a:r>
              <a:rPr dirty="0" sz="950" spc="1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CE311A"/>
                </a:solidFill>
                <a:latin typeface="Arial"/>
                <a:cs typeface="Arial"/>
              </a:rPr>
              <a:t>energy.</a:t>
            </a:r>
            <a:endParaRPr sz="95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751" y="987552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 h="0">
                <a:moveTo>
                  <a:pt x="0" y="0"/>
                </a:moveTo>
                <a:lnTo>
                  <a:pt x="395998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1462" y="4909908"/>
            <a:ext cx="8509635" cy="0"/>
          </a:xfrm>
          <a:custGeom>
            <a:avLst/>
            <a:gdLst/>
            <a:ahLst/>
            <a:cxnLst/>
            <a:rect l="l" t="t" r="r" b="b"/>
            <a:pathLst>
              <a:path w="8509635" h="0">
                <a:moveTo>
                  <a:pt x="0" y="0"/>
                </a:moveTo>
                <a:lnTo>
                  <a:pt x="8509063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6918" y="114680"/>
            <a:ext cx="7383780" cy="739140"/>
          </a:xfrm>
          <a:prstGeom prst="rect"/>
        </p:spPr>
        <p:txBody>
          <a:bodyPr wrap="square" lIns="0" tIns="38735" rIns="0" bIns="0" rtlCol="0" vert="horz">
            <a:spAutoFit/>
          </a:bodyPr>
          <a:lstStyle/>
          <a:p>
            <a:pPr marL="12700" marR="5080">
              <a:lnSpc>
                <a:spcPts val="2740"/>
              </a:lnSpc>
              <a:spcBef>
                <a:spcPts val="305"/>
              </a:spcBef>
            </a:pPr>
            <a:r>
              <a:rPr dirty="0" spc="-5" b="1">
                <a:solidFill>
                  <a:srgbClr val="313131"/>
                </a:solidFill>
                <a:latin typeface="Calibri"/>
                <a:cs typeface="Calibri"/>
              </a:rPr>
              <a:t>Energy </a:t>
            </a:r>
            <a:r>
              <a:rPr dirty="0" spc="-10" b="1">
                <a:solidFill>
                  <a:srgbClr val="313131"/>
                </a:solidFill>
                <a:latin typeface="Calibri"/>
                <a:cs typeface="Calibri"/>
              </a:rPr>
              <a:t>Partnerships </a:t>
            </a:r>
            <a:r>
              <a:rPr dirty="0" spc="-5" b="1">
                <a:solidFill>
                  <a:srgbClr val="313131"/>
                </a:solidFill>
                <a:latin typeface="Calibri"/>
                <a:cs typeface="Calibri"/>
              </a:rPr>
              <a:t>with </a:t>
            </a:r>
            <a:r>
              <a:rPr dirty="0" spc="-10" b="1">
                <a:solidFill>
                  <a:srgbClr val="CE311A"/>
                </a:solidFill>
                <a:latin typeface="Calibri"/>
                <a:cs typeface="Calibri"/>
              </a:rPr>
              <a:t>Bulgaria</a:t>
            </a:r>
            <a:r>
              <a:rPr dirty="0" spc="-10" b="1">
                <a:solidFill>
                  <a:srgbClr val="313131"/>
                </a:solidFill>
                <a:latin typeface="Calibri"/>
                <a:cs typeface="Calibri"/>
              </a:rPr>
              <a:t>, Ukraine, </a:t>
            </a:r>
            <a:r>
              <a:rPr dirty="0" b="1">
                <a:solidFill>
                  <a:srgbClr val="313131"/>
                </a:solidFill>
                <a:latin typeface="Calibri"/>
                <a:cs typeface="Calibri"/>
              </a:rPr>
              <a:t>Belarus, </a:t>
            </a:r>
            <a:r>
              <a:rPr dirty="0" spc="-10" b="1">
                <a:solidFill>
                  <a:srgbClr val="313131"/>
                </a:solidFill>
                <a:latin typeface="Calibri"/>
                <a:cs typeface="Calibri"/>
              </a:rPr>
              <a:t>Czech  Republic, </a:t>
            </a:r>
            <a:r>
              <a:rPr dirty="0" spc="-5" b="1">
                <a:solidFill>
                  <a:srgbClr val="313131"/>
                </a:solidFill>
                <a:latin typeface="Calibri"/>
                <a:cs typeface="Calibri"/>
              </a:rPr>
              <a:t>Slovakia </a:t>
            </a:r>
            <a:r>
              <a:rPr dirty="0" b="1">
                <a:solidFill>
                  <a:srgbClr val="313131"/>
                </a:solidFill>
                <a:latin typeface="Calibri"/>
                <a:cs typeface="Calibri"/>
              </a:rPr>
              <a:t>and</a:t>
            </a:r>
            <a:r>
              <a:rPr dirty="0" spc="-10" b="1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pc="-5" b="1">
                <a:solidFill>
                  <a:srgbClr val="313131"/>
                </a:solidFill>
                <a:latin typeface="Calibri"/>
                <a:cs typeface="Calibri"/>
              </a:rPr>
              <a:t>Romania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5459" y="4952368"/>
            <a:ext cx="2616200" cy="1651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950" spc="15">
                <a:solidFill>
                  <a:srgbClr val="313131"/>
                </a:solidFill>
                <a:latin typeface="Arial"/>
                <a:cs typeface="Arial"/>
              </a:rPr>
              <a:t>We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313131"/>
                </a:solidFill>
                <a:latin typeface="Arial"/>
                <a:cs typeface="Arial"/>
              </a:rPr>
              <a:t>provide</a:t>
            </a:r>
            <a:r>
              <a:rPr dirty="0" sz="95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solutions</a:t>
            </a:r>
            <a:r>
              <a:rPr dirty="0" sz="95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313131"/>
                </a:solidFill>
                <a:latin typeface="Arial"/>
                <a:cs typeface="Arial"/>
              </a:rPr>
              <a:t>for</a:t>
            </a:r>
            <a:r>
              <a:rPr dirty="0" sz="950" spc="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the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0">
                <a:solidFill>
                  <a:srgbClr val="CE311A"/>
                </a:solidFill>
                <a:latin typeface="Arial"/>
                <a:cs typeface="Arial"/>
              </a:rPr>
              <a:t>future</a:t>
            </a:r>
            <a:r>
              <a:rPr dirty="0" sz="950" spc="-2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CE311A"/>
                </a:solidFill>
                <a:latin typeface="Arial"/>
                <a:cs typeface="Arial"/>
              </a:rPr>
              <a:t>of</a:t>
            </a:r>
            <a:r>
              <a:rPr dirty="0" sz="950" spc="1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CE311A"/>
                </a:solidFill>
                <a:latin typeface="Arial"/>
                <a:cs typeface="Arial"/>
              </a:rPr>
              <a:t>energy.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402437" y="1196720"/>
            <a:ext cx="5633085" cy="348678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388620">
              <a:lnSpc>
                <a:spcPts val="2280"/>
              </a:lnSpc>
              <a:spcBef>
                <a:spcPts val="280"/>
              </a:spcBef>
            </a:pP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Overall,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the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thematic </a:t>
            </a:r>
            <a:r>
              <a:rPr dirty="0" sz="2000" spc="-15">
                <a:solidFill>
                  <a:srgbClr val="313131"/>
                </a:solidFill>
                <a:latin typeface="Calibri"/>
                <a:cs typeface="Calibri"/>
              </a:rPr>
              <a:t>content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of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the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cooperation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is 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focusing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on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the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following</a:t>
            </a:r>
            <a:r>
              <a:rPr dirty="0" sz="2000" spc="-3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topics: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ts val="2340"/>
              </a:lnSpc>
              <a:spcBef>
                <a:spcPts val="9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sustainable, environmentally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friendly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and</a:t>
            </a:r>
            <a:r>
              <a:rPr dirty="0" sz="2000" spc="3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energy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ts val="2340"/>
              </a:lnSpc>
            </a:pP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efficient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power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supply</a:t>
            </a:r>
            <a:r>
              <a:rPr dirty="0" sz="2000" spc="-1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313131"/>
                </a:solidFill>
                <a:latin typeface="Calibri"/>
                <a:cs typeface="Calibri"/>
              </a:rPr>
              <a:t>systems,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ts val="2340"/>
              </a:lnSpc>
              <a:spcBef>
                <a:spcPts val="9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efficient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technologies </a:t>
            </a:r>
            <a:r>
              <a:rPr dirty="0" sz="2000" spc="-15">
                <a:solidFill>
                  <a:srgbClr val="313131"/>
                </a:solidFill>
                <a:latin typeface="Calibri"/>
                <a:cs typeface="Calibri"/>
              </a:rPr>
              <a:t>for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generating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electricity</a:t>
            </a:r>
            <a:r>
              <a:rPr dirty="0" sz="2000" spc="2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(e.g.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ts val="2340"/>
              </a:lnSpc>
            </a:pP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cogeneration),</a:t>
            </a:r>
            <a:endParaRPr sz="2000">
              <a:latin typeface="Calibri"/>
              <a:cs typeface="Calibri"/>
            </a:endParaRPr>
          </a:p>
          <a:p>
            <a:pPr marL="299085" marR="109220" indent="-286385">
              <a:lnSpc>
                <a:spcPts val="2280"/>
              </a:lnSpc>
              <a:spcBef>
                <a:spcPts val="11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use of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renewable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energy sources (biomass,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biogas, 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solar </a:t>
            </a:r>
            <a:r>
              <a:rPr dirty="0" sz="2000" spc="-25">
                <a:solidFill>
                  <a:srgbClr val="313131"/>
                </a:solidFill>
                <a:latin typeface="Calibri"/>
                <a:cs typeface="Calibri"/>
              </a:rPr>
              <a:t>energy, </a:t>
            </a:r>
            <a:r>
              <a:rPr dirty="0" sz="2000" spc="-15">
                <a:solidFill>
                  <a:srgbClr val="313131"/>
                </a:solidFill>
                <a:latin typeface="Calibri"/>
                <a:cs typeface="Calibri"/>
              </a:rPr>
              <a:t>hydropower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and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wind power),</a:t>
            </a:r>
            <a:r>
              <a:rPr dirty="0" sz="2000" spc="-4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ts val="2340"/>
              </a:lnSpc>
              <a:spcBef>
                <a:spcPts val="9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consumer-side energy efficiency</a:t>
            </a:r>
            <a:r>
              <a:rPr dirty="0" sz="2000" spc="-2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measures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ts val="2340"/>
              </a:lnSpc>
            </a:pP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(especially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in the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area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of power consumption).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1019" y="0"/>
            <a:ext cx="5549392" cy="4731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79514" y="221655"/>
            <a:ext cx="1473358" cy="687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13093" y="414147"/>
            <a:ext cx="2431415" cy="25400"/>
          </a:xfrm>
          <a:custGeom>
            <a:avLst/>
            <a:gdLst/>
            <a:ahLst/>
            <a:cxnLst/>
            <a:rect l="l" t="t" r="r" b="b"/>
            <a:pathLst>
              <a:path w="2431415" h="25400">
                <a:moveTo>
                  <a:pt x="0" y="25400"/>
                </a:moveTo>
                <a:lnTo>
                  <a:pt x="2430906" y="25400"/>
                </a:lnTo>
                <a:lnTo>
                  <a:pt x="2430906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A4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13093" y="88290"/>
            <a:ext cx="2431415" cy="339090"/>
          </a:xfrm>
          <a:custGeom>
            <a:avLst/>
            <a:gdLst/>
            <a:ahLst/>
            <a:cxnLst/>
            <a:rect l="l" t="t" r="r" b="b"/>
            <a:pathLst>
              <a:path w="2431415" h="339090">
                <a:moveTo>
                  <a:pt x="2430906" y="0"/>
                </a:moveTo>
                <a:lnTo>
                  <a:pt x="0" y="0"/>
                </a:lnTo>
                <a:lnTo>
                  <a:pt x="0" y="338556"/>
                </a:lnTo>
              </a:path>
            </a:pathLst>
          </a:custGeom>
          <a:ln w="25400">
            <a:solidFill>
              <a:srgbClr val="A4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725793" y="100990"/>
            <a:ext cx="2418715" cy="3136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0320" rIns="0" bIns="0" rtlCol="0" vert="horz">
            <a:spAutoFit/>
          </a:bodyPr>
          <a:lstStyle/>
          <a:p>
            <a:pPr marL="366395" indent="-28638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366395" algn="l"/>
                <a:tab pos="367030" algn="l"/>
              </a:tabLst>
            </a:pPr>
            <a:r>
              <a:rPr dirty="0" sz="1600" spc="-5">
                <a:latin typeface="Calibri"/>
                <a:cs typeface="Calibri"/>
              </a:rPr>
              <a:t>&gt; </a:t>
            </a:r>
            <a:r>
              <a:rPr dirty="0" sz="1600" spc="-10">
                <a:latin typeface="Calibri"/>
                <a:cs typeface="Calibri"/>
              </a:rPr>
              <a:t>1,500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municipalities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459" y="4952368"/>
            <a:ext cx="2616200" cy="1651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950" spc="15">
                <a:solidFill>
                  <a:srgbClr val="313131"/>
                </a:solidFill>
                <a:latin typeface="Arial"/>
                <a:cs typeface="Arial"/>
              </a:rPr>
              <a:t>We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313131"/>
                </a:solidFill>
                <a:latin typeface="Arial"/>
                <a:cs typeface="Arial"/>
              </a:rPr>
              <a:t>provide</a:t>
            </a:r>
            <a:r>
              <a:rPr dirty="0" sz="95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solutions</a:t>
            </a:r>
            <a:r>
              <a:rPr dirty="0" sz="95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313131"/>
                </a:solidFill>
                <a:latin typeface="Arial"/>
                <a:cs typeface="Arial"/>
              </a:rPr>
              <a:t>for</a:t>
            </a:r>
            <a:r>
              <a:rPr dirty="0" sz="950" spc="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the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0">
                <a:solidFill>
                  <a:srgbClr val="CE311A"/>
                </a:solidFill>
                <a:latin typeface="Arial"/>
                <a:cs typeface="Arial"/>
              </a:rPr>
              <a:t>future</a:t>
            </a:r>
            <a:r>
              <a:rPr dirty="0" sz="950" spc="-2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CE311A"/>
                </a:solidFill>
                <a:latin typeface="Arial"/>
                <a:cs typeface="Arial"/>
              </a:rPr>
              <a:t>of</a:t>
            </a:r>
            <a:r>
              <a:rPr dirty="0" sz="950" spc="1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CE311A"/>
                </a:solidFill>
                <a:latin typeface="Arial"/>
                <a:cs typeface="Arial"/>
              </a:rPr>
              <a:t>energy.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258267" y="1117853"/>
            <a:ext cx="8735695" cy="255143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355600" marR="4932680" indent="-342900">
              <a:lnSpc>
                <a:spcPct val="9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Management </a:t>
            </a:r>
            <a:r>
              <a:rPr dirty="0" sz="2000" spc="-20">
                <a:solidFill>
                  <a:srgbClr val="313131"/>
                </a:solidFill>
                <a:latin typeface="Calibri"/>
                <a:cs typeface="Calibri"/>
              </a:rPr>
              <a:t>system,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including a 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standardised process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which leads  </a:t>
            </a:r>
            <a:r>
              <a:rPr dirty="0" sz="2000" spc="-15">
                <a:solidFill>
                  <a:srgbClr val="313131"/>
                </a:solidFill>
                <a:latin typeface="Calibri"/>
                <a:cs typeface="Calibri"/>
              </a:rPr>
              <a:t>step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by </a:t>
            </a:r>
            <a:r>
              <a:rPr dirty="0" sz="2000" spc="-15">
                <a:solidFill>
                  <a:srgbClr val="313131"/>
                </a:solidFill>
                <a:latin typeface="Calibri"/>
                <a:cs typeface="Calibri"/>
              </a:rPr>
              <a:t>step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to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a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sustainable 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energy/climate/mobility</a:t>
            </a:r>
            <a:r>
              <a:rPr dirty="0" sz="2000" spc="-1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policy</a:t>
            </a:r>
            <a:endParaRPr sz="2000">
              <a:latin typeface="Calibri"/>
              <a:cs typeface="Calibri"/>
            </a:endParaRPr>
          </a:p>
          <a:p>
            <a:pPr marL="355600" marR="5077460" indent="-342900">
              <a:lnSpc>
                <a:spcPts val="2160"/>
              </a:lnSpc>
              <a:spcBef>
                <a:spcPts val="6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Certification </a:t>
            </a:r>
            <a:r>
              <a:rPr dirty="0" sz="2000" spc="-15">
                <a:solidFill>
                  <a:srgbClr val="313131"/>
                </a:solidFill>
                <a:latin typeface="Calibri"/>
                <a:cs typeface="Calibri"/>
              </a:rPr>
              <a:t>for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municipalities 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with high </a:t>
            </a:r>
            <a:r>
              <a:rPr dirty="0" sz="2000" spc="-15">
                <a:solidFill>
                  <a:srgbClr val="313131"/>
                </a:solidFill>
                <a:latin typeface="Calibri"/>
                <a:cs typeface="Calibri"/>
              </a:rPr>
              <a:t>efforts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in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local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climate 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and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energy</a:t>
            </a:r>
            <a:r>
              <a:rPr dirty="0" sz="2000" spc="-2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topics</a:t>
            </a:r>
            <a:endParaRPr sz="2000">
              <a:latin typeface="Calibri"/>
              <a:cs typeface="Calibri"/>
            </a:endParaRPr>
          </a:p>
          <a:p>
            <a:pPr marL="4766310">
              <a:lnSpc>
                <a:spcPct val="100000"/>
              </a:lnSpc>
              <a:spcBef>
                <a:spcPts val="1725"/>
              </a:spcBef>
            </a:pPr>
            <a:r>
              <a:rPr dirty="0" sz="1800" spc="-10">
                <a:solidFill>
                  <a:srgbClr val="313131"/>
                </a:solidFill>
                <a:latin typeface="Calibri"/>
                <a:cs typeface="Calibri"/>
              </a:rPr>
              <a:t>http</a:t>
            </a:r>
            <a:r>
              <a:rPr dirty="0" sz="1800" spc="-10">
                <a:solidFill>
                  <a:srgbClr val="313131"/>
                </a:solidFill>
                <a:latin typeface="Calibri"/>
                <a:cs typeface="Calibri"/>
                <a:hlinkClick r:id="rId4"/>
              </a:rPr>
              <a:t>s://w</a:t>
            </a:r>
            <a:r>
              <a:rPr dirty="0" sz="1800" spc="-10">
                <a:solidFill>
                  <a:srgbClr val="313131"/>
                </a:solidFill>
                <a:latin typeface="Calibri"/>
                <a:cs typeface="Calibri"/>
              </a:rPr>
              <a:t>ww.e</a:t>
            </a:r>
            <a:r>
              <a:rPr dirty="0" sz="1800" spc="-10">
                <a:solidFill>
                  <a:srgbClr val="313131"/>
                </a:solidFill>
                <a:latin typeface="Calibri"/>
                <a:cs typeface="Calibri"/>
                <a:hlinkClick r:id="rId4"/>
              </a:rPr>
              <a:t>uropean-energy-award.org/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751" y="987552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 h="0">
                <a:moveTo>
                  <a:pt x="0" y="0"/>
                </a:moveTo>
                <a:lnTo>
                  <a:pt x="395998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1462" y="4909908"/>
            <a:ext cx="8509635" cy="0"/>
          </a:xfrm>
          <a:custGeom>
            <a:avLst/>
            <a:gdLst/>
            <a:ahLst/>
            <a:cxnLst/>
            <a:rect l="l" t="t" r="r" b="b"/>
            <a:pathLst>
              <a:path w="8509635" h="0">
                <a:moveTo>
                  <a:pt x="0" y="0"/>
                </a:moveTo>
                <a:lnTo>
                  <a:pt x="8509063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4162" y="143002"/>
            <a:ext cx="3367404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313131"/>
                </a:solidFill>
                <a:latin typeface="Calibri"/>
                <a:cs typeface="Calibri"/>
              </a:rPr>
              <a:t>European Energy </a:t>
            </a:r>
            <a:r>
              <a:rPr dirty="0" spc="-10" b="1">
                <a:solidFill>
                  <a:srgbClr val="313131"/>
                </a:solidFill>
                <a:latin typeface="Calibri"/>
                <a:cs typeface="Calibri"/>
              </a:rPr>
              <a:t>Award</a:t>
            </a:r>
            <a:r>
              <a:rPr dirty="0" spc="-130" b="1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pc="-5" b="1">
                <a:solidFill>
                  <a:srgbClr val="313131"/>
                </a:solidFill>
                <a:latin typeface="Calibri"/>
                <a:cs typeface="Calibri"/>
              </a:rPr>
              <a:t>in  Austria: </a:t>
            </a:r>
            <a:r>
              <a:rPr dirty="0" spc="-5" b="1">
                <a:solidFill>
                  <a:srgbClr val="CE311A"/>
                </a:solidFill>
                <a:latin typeface="Calibri"/>
                <a:cs typeface="Calibri"/>
              </a:rPr>
              <a:t>e5</a:t>
            </a:r>
            <a:r>
              <a:rPr dirty="0" spc="-40" b="1">
                <a:solidFill>
                  <a:srgbClr val="CE311A"/>
                </a:solidFill>
                <a:latin typeface="Calibri"/>
                <a:cs typeface="Calibri"/>
              </a:rPr>
              <a:t> </a:t>
            </a:r>
            <a:r>
              <a:rPr dirty="0" spc="-10" b="1">
                <a:solidFill>
                  <a:srgbClr val="CE311A"/>
                </a:solidFill>
                <a:latin typeface="Calibri"/>
                <a:cs typeface="Calibri"/>
              </a:rPr>
              <a:t>Programme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04518" y="1533652"/>
            <a:ext cx="115570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240">
              <a:lnSpc>
                <a:spcPts val="1905"/>
              </a:lnSpc>
            </a:pP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1000400"/>
            <a:ext cx="5286375" cy="368427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The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e5-programme was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launched in</a:t>
            </a:r>
            <a:r>
              <a:rPr dirty="0" sz="2000" spc="-1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1998</a:t>
            </a:r>
            <a:endParaRPr sz="2000">
              <a:latin typeface="Calibri"/>
              <a:cs typeface="Calibri"/>
            </a:endParaRPr>
          </a:p>
          <a:p>
            <a:pPr algn="just" marL="355600" marR="31940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It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provides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municipalities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with practical,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long 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term support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in the fields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of energy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efficienc 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and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climate</a:t>
            </a:r>
            <a:r>
              <a:rPr dirty="0" sz="2000" spc="2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protection</a:t>
            </a:r>
            <a:endParaRPr sz="2000">
              <a:latin typeface="Calibri"/>
              <a:cs typeface="Calibri"/>
            </a:endParaRPr>
          </a:p>
          <a:p>
            <a:pPr marL="355600" marR="37719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The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success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of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a municipality is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measured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in  </a:t>
            </a:r>
            <a:r>
              <a:rPr dirty="0" sz="2000" spc="-50">
                <a:solidFill>
                  <a:srgbClr val="313131"/>
                </a:solidFill>
                <a:latin typeface="Calibri"/>
                <a:cs typeface="Calibri"/>
              </a:rPr>
              <a:t>“e”s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The Austrian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programme </a:t>
            </a:r>
            <a:r>
              <a:rPr dirty="0" sz="2000" spc="-30">
                <a:solidFill>
                  <a:srgbClr val="313131"/>
                </a:solidFill>
                <a:latin typeface="Calibri"/>
                <a:cs typeface="Calibri"/>
              </a:rPr>
              <a:t>“e5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Österreich”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is  managed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by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the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Austrian Energy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Agency as</a:t>
            </a:r>
            <a:r>
              <a:rPr dirty="0" sz="2000" spc="-13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part  of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the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initiative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“klima</a:t>
            </a:r>
            <a:r>
              <a:rPr dirty="0" sz="2000" spc="-5" b="1">
                <a:solidFill>
                  <a:srgbClr val="313131"/>
                </a:solidFill>
                <a:latin typeface="Calibri"/>
                <a:cs typeface="Calibri"/>
              </a:rPr>
              <a:t>aktiv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” of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the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Austrian 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Federal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Ministry </a:t>
            </a:r>
            <a:r>
              <a:rPr dirty="0" sz="2000" spc="-15">
                <a:solidFill>
                  <a:srgbClr val="313131"/>
                </a:solidFill>
                <a:latin typeface="Calibri"/>
                <a:cs typeface="Calibri"/>
              </a:rPr>
              <a:t>for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Sustainability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and </a:t>
            </a:r>
            <a:r>
              <a:rPr dirty="0" sz="2000" spc="-30">
                <a:solidFill>
                  <a:srgbClr val="313131"/>
                </a:solidFill>
                <a:latin typeface="Calibri"/>
                <a:cs typeface="Calibri"/>
              </a:rPr>
              <a:t>Tourism  </a:t>
            </a:r>
            <a:r>
              <a:rPr dirty="0" sz="2000">
                <a:solidFill>
                  <a:srgbClr val="313131"/>
                </a:solidFill>
                <a:latin typeface="Calibri"/>
                <a:cs typeface="Calibri"/>
              </a:rPr>
              <a:t>in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cooperation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with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seven </a:t>
            </a:r>
            <a:r>
              <a:rPr dirty="0" sz="2000" spc="-5">
                <a:solidFill>
                  <a:srgbClr val="313131"/>
                </a:solidFill>
                <a:latin typeface="Calibri"/>
                <a:cs typeface="Calibri"/>
              </a:rPr>
              <a:t>Austrian</a:t>
            </a:r>
            <a:r>
              <a:rPr dirty="0" sz="2000" spc="40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13131"/>
                </a:solidFill>
                <a:latin typeface="Calibri"/>
                <a:cs typeface="Calibri"/>
              </a:rPr>
              <a:t>provinces.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20080" y="1419605"/>
            <a:ext cx="35052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969889" y="3399790"/>
            <a:ext cx="29533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313131"/>
                </a:solidFill>
                <a:latin typeface="Calibri"/>
                <a:cs typeface="Calibri"/>
              </a:rPr>
              <a:t>http</a:t>
            </a:r>
            <a:r>
              <a:rPr dirty="0" sz="1800" spc="-10">
                <a:solidFill>
                  <a:srgbClr val="313131"/>
                </a:solidFill>
                <a:latin typeface="Calibri"/>
                <a:cs typeface="Calibri"/>
                <a:hlinkClick r:id="rId3"/>
              </a:rPr>
              <a:t>s://w</a:t>
            </a:r>
            <a:r>
              <a:rPr dirty="0" sz="1800" spc="-10">
                <a:solidFill>
                  <a:srgbClr val="313131"/>
                </a:solidFill>
                <a:latin typeface="Calibri"/>
                <a:cs typeface="Calibri"/>
              </a:rPr>
              <a:t>ww.e</a:t>
            </a:r>
            <a:r>
              <a:rPr dirty="0" sz="1800" spc="-10">
                <a:solidFill>
                  <a:srgbClr val="313131"/>
                </a:solidFill>
                <a:latin typeface="Calibri"/>
                <a:cs typeface="Calibri"/>
                <a:hlinkClick r:id="rId3"/>
              </a:rPr>
              <a:t>5-gemeinden.at/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655" y="1522577"/>
            <a:ext cx="886688" cy="6633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29475" y="215219"/>
            <a:ext cx="3425367" cy="422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85459" y="4952368"/>
            <a:ext cx="2616200" cy="1651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950" spc="15">
                <a:solidFill>
                  <a:srgbClr val="313131"/>
                </a:solidFill>
                <a:latin typeface="Arial"/>
                <a:cs typeface="Arial"/>
              </a:rPr>
              <a:t>We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313131"/>
                </a:solidFill>
                <a:latin typeface="Arial"/>
                <a:cs typeface="Arial"/>
              </a:rPr>
              <a:t>provide</a:t>
            </a:r>
            <a:r>
              <a:rPr dirty="0" sz="95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solutions</a:t>
            </a:r>
            <a:r>
              <a:rPr dirty="0" sz="95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313131"/>
                </a:solidFill>
                <a:latin typeface="Arial"/>
                <a:cs typeface="Arial"/>
              </a:rPr>
              <a:t>for</a:t>
            </a:r>
            <a:r>
              <a:rPr dirty="0" sz="950" spc="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the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0">
                <a:solidFill>
                  <a:srgbClr val="CE311A"/>
                </a:solidFill>
                <a:latin typeface="Arial"/>
                <a:cs typeface="Arial"/>
              </a:rPr>
              <a:t>future</a:t>
            </a:r>
            <a:r>
              <a:rPr dirty="0" sz="950" spc="-2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CE311A"/>
                </a:solidFill>
                <a:latin typeface="Arial"/>
                <a:cs typeface="Arial"/>
              </a:rPr>
              <a:t>of</a:t>
            </a:r>
            <a:r>
              <a:rPr dirty="0" sz="950" spc="1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CE311A"/>
                </a:solidFill>
                <a:latin typeface="Arial"/>
                <a:cs typeface="Arial"/>
              </a:rPr>
              <a:t>energy.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159" y="1017854"/>
            <a:ext cx="561340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5" b="1">
                <a:solidFill>
                  <a:srgbClr val="313131"/>
                </a:solidFill>
                <a:latin typeface="Calibri"/>
                <a:cs typeface="Calibri"/>
              </a:rPr>
              <a:t>Award </a:t>
            </a:r>
            <a:r>
              <a:rPr dirty="0" sz="2000" spc="-25" b="1">
                <a:solidFill>
                  <a:srgbClr val="313131"/>
                </a:solidFill>
                <a:latin typeface="Calibri"/>
                <a:cs typeface="Calibri"/>
              </a:rPr>
              <a:t>Ceremony, </a:t>
            </a:r>
            <a:r>
              <a:rPr dirty="0" sz="2000" spc="5" b="1">
                <a:solidFill>
                  <a:srgbClr val="313131"/>
                </a:solidFill>
                <a:latin typeface="Calibri"/>
                <a:cs typeface="Calibri"/>
              </a:rPr>
              <a:t>5</a:t>
            </a:r>
            <a:r>
              <a:rPr dirty="0" baseline="25641" sz="1950" spc="7" b="1">
                <a:solidFill>
                  <a:srgbClr val="313131"/>
                </a:solidFill>
                <a:latin typeface="Calibri"/>
                <a:cs typeface="Calibri"/>
              </a:rPr>
              <a:t>th </a:t>
            </a:r>
            <a:r>
              <a:rPr dirty="0" sz="2000" b="1">
                <a:solidFill>
                  <a:srgbClr val="313131"/>
                </a:solidFill>
                <a:latin typeface="Calibri"/>
                <a:cs typeface="Calibri"/>
              </a:rPr>
              <a:t>of </a:t>
            </a:r>
            <a:r>
              <a:rPr dirty="0" sz="2000" spc="-5" b="1">
                <a:solidFill>
                  <a:srgbClr val="313131"/>
                </a:solidFill>
                <a:latin typeface="Calibri"/>
                <a:cs typeface="Calibri"/>
              </a:rPr>
              <a:t>November </a:t>
            </a:r>
            <a:r>
              <a:rPr dirty="0" sz="2000" b="1">
                <a:solidFill>
                  <a:srgbClr val="313131"/>
                </a:solidFill>
                <a:latin typeface="Calibri"/>
                <a:cs typeface="Calibri"/>
              </a:rPr>
              <a:t>2018 in Baden,</a:t>
            </a:r>
            <a:r>
              <a:rPr dirty="0" sz="2000" spc="-165" b="1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000" spc="-80" b="1">
                <a:solidFill>
                  <a:srgbClr val="313131"/>
                </a:solidFill>
                <a:latin typeface="Calibri"/>
                <a:cs typeface="Calibri"/>
              </a:rPr>
              <a:t>AT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4026814"/>
            <a:ext cx="6873240" cy="699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2800"/>
              </a:lnSpc>
              <a:spcBef>
                <a:spcPts val="100"/>
              </a:spcBef>
            </a:pPr>
            <a:r>
              <a:rPr dirty="0" sz="1800" spc="-10">
                <a:solidFill>
                  <a:srgbClr val="313131"/>
                </a:solidFill>
                <a:latin typeface="Calibri"/>
                <a:cs typeface="Calibri"/>
              </a:rPr>
              <a:t>Photo: </a:t>
            </a:r>
            <a:r>
              <a:rPr dirty="0" sz="1800" spc="-20">
                <a:solidFill>
                  <a:srgbClr val="313131"/>
                </a:solidFill>
                <a:latin typeface="Calibri"/>
                <a:cs typeface="Calibri"/>
              </a:rPr>
              <a:t>BMNT/APA-Fotoservice  </a:t>
            </a:r>
            <a:r>
              <a:rPr dirty="0" sz="1800" spc="-10">
                <a:solidFill>
                  <a:srgbClr val="313131"/>
                </a:solidFill>
                <a:latin typeface="Calibri"/>
                <a:cs typeface="Calibri"/>
              </a:rPr>
              <a:t>https</a:t>
            </a:r>
            <a:r>
              <a:rPr dirty="0" sz="1800" spc="-10">
                <a:solidFill>
                  <a:srgbClr val="313131"/>
                </a:solidFill>
                <a:latin typeface="Calibri"/>
                <a:cs typeface="Calibri"/>
                <a:hlinkClick r:id="rId2"/>
              </a:rPr>
              <a:t>://w</a:t>
            </a:r>
            <a:r>
              <a:rPr dirty="0" sz="1800" spc="-10">
                <a:solidFill>
                  <a:srgbClr val="313131"/>
                </a:solidFill>
                <a:latin typeface="Calibri"/>
                <a:cs typeface="Calibri"/>
              </a:rPr>
              <a:t>ww</a:t>
            </a:r>
            <a:r>
              <a:rPr dirty="0" sz="1800" spc="-10">
                <a:solidFill>
                  <a:srgbClr val="313131"/>
                </a:solidFill>
                <a:latin typeface="Calibri"/>
                <a:cs typeface="Calibri"/>
                <a:hlinkClick r:id="rId2"/>
              </a:rPr>
              <a:t>.kl</a:t>
            </a:r>
            <a:r>
              <a:rPr dirty="0" sz="1800" spc="-10">
                <a:solidFill>
                  <a:srgbClr val="313131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313131"/>
                </a:solidFill>
                <a:latin typeface="Calibri"/>
                <a:cs typeface="Calibri"/>
                <a:hlinkClick r:id="rId2"/>
              </a:rPr>
              <a:t>maaktiv.at/bildgalerie/2018/european-energy-award.html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07891" y="1491589"/>
            <a:ext cx="4257167" cy="2838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5459" y="4952368"/>
            <a:ext cx="2616200" cy="1651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950" spc="15">
                <a:solidFill>
                  <a:srgbClr val="313131"/>
                </a:solidFill>
                <a:latin typeface="Arial"/>
                <a:cs typeface="Arial"/>
              </a:rPr>
              <a:t>We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313131"/>
                </a:solidFill>
                <a:latin typeface="Arial"/>
                <a:cs typeface="Arial"/>
              </a:rPr>
              <a:t>provide</a:t>
            </a:r>
            <a:r>
              <a:rPr dirty="0" sz="95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solutions</a:t>
            </a:r>
            <a:r>
              <a:rPr dirty="0" sz="95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313131"/>
                </a:solidFill>
                <a:latin typeface="Arial"/>
                <a:cs typeface="Arial"/>
              </a:rPr>
              <a:t>for</a:t>
            </a:r>
            <a:r>
              <a:rPr dirty="0" sz="950" spc="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the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0">
                <a:solidFill>
                  <a:srgbClr val="CE311A"/>
                </a:solidFill>
                <a:latin typeface="Arial"/>
                <a:cs typeface="Arial"/>
              </a:rPr>
              <a:t>future</a:t>
            </a:r>
            <a:r>
              <a:rPr dirty="0" sz="950" spc="-2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CE311A"/>
                </a:solidFill>
                <a:latin typeface="Arial"/>
                <a:cs typeface="Arial"/>
              </a:rPr>
              <a:t>of</a:t>
            </a:r>
            <a:r>
              <a:rPr dirty="0" sz="950" spc="1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CE311A"/>
                </a:solidFill>
                <a:latin typeface="Arial"/>
                <a:cs typeface="Arial"/>
              </a:rPr>
              <a:t>energy.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5792" y="195427"/>
            <a:ext cx="886688" cy="663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29475" y="215219"/>
            <a:ext cx="3425367" cy="422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23919" y="51422"/>
            <a:ext cx="1376045" cy="672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0200" y="143002"/>
            <a:ext cx="3221990" cy="37896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" marR="84772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CE311A"/>
                </a:solidFill>
                <a:latin typeface="Calibri"/>
                <a:cs typeface="Calibri"/>
              </a:rPr>
              <a:t>e5 </a:t>
            </a:r>
            <a:r>
              <a:rPr dirty="0" sz="2400" b="1">
                <a:solidFill>
                  <a:srgbClr val="CE311A"/>
                </a:solidFill>
                <a:latin typeface="Calibri"/>
                <a:cs typeface="Calibri"/>
              </a:rPr>
              <a:t>- </a:t>
            </a:r>
            <a:r>
              <a:rPr dirty="0" sz="2400" spc="-5" b="1">
                <a:solidFill>
                  <a:srgbClr val="CE311A"/>
                </a:solidFill>
                <a:latin typeface="Calibri"/>
                <a:cs typeface="Calibri"/>
              </a:rPr>
              <a:t>Gold</a:t>
            </a:r>
            <a:r>
              <a:rPr dirty="0" sz="2400" spc="-75" b="1">
                <a:solidFill>
                  <a:srgbClr val="CE311A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CE311A"/>
                </a:solidFill>
                <a:latin typeface="Calibri"/>
                <a:cs typeface="Calibri"/>
              </a:rPr>
              <a:t>Awarded  Municiplaities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39"/>
              </a:spcBef>
            </a:pPr>
            <a:r>
              <a:rPr dirty="0" sz="2400" spc="-5" b="1">
                <a:solidFill>
                  <a:srgbClr val="313131"/>
                </a:solidFill>
                <a:latin typeface="Calibri"/>
                <a:cs typeface="Calibri"/>
              </a:rPr>
              <a:t>Assling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solidFill>
                  <a:srgbClr val="313131"/>
                </a:solidFill>
                <a:latin typeface="Calibri"/>
                <a:cs typeface="Calibri"/>
              </a:rPr>
              <a:t>1,783</a:t>
            </a:r>
            <a:r>
              <a:rPr dirty="0" sz="2400" spc="-2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13131"/>
                </a:solidFill>
                <a:latin typeface="Calibri"/>
                <a:cs typeface="Calibri"/>
              </a:rPr>
              <a:t>inhabitants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400" spc="-35">
                <a:solidFill>
                  <a:srgbClr val="313131"/>
                </a:solidFill>
                <a:latin typeface="Calibri"/>
                <a:cs typeface="Calibri"/>
              </a:rPr>
              <a:t>Tyrol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 marR="5080">
              <a:lnSpc>
                <a:spcPct val="110900"/>
              </a:lnSpc>
            </a:pPr>
            <a:r>
              <a:rPr dirty="0" sz="2400" spc="-10">
                <a:solidFill>
                  <a:srgbClr val="313131"/>
                </a:solidFill>
                <a:latin typeface="Calibri"/>
                <a:cs typeface="Calibri"/>
              </a:rPr>
              <a:t>Source: </a:t>
            </a:r>
            <a:r>
              <a:rPr dirty="0" sz="2400">
                <a:solidFill>
                  <a:srgbClr val="313131"/>
                </a:solidFill>
                <a:latin typeface="Calibri"/>
                <a:cs typeface="Calibri"/>
              </a:rPr>
              <a:t>Audit </a:t>
            </a:r>
            <a:r>
              <a:rPr dirty="0" sz="2400" spc="-10">
                <a:solidFill>
                  <a:srgbClr val="313131"/>
                </a:solidFill>
                <a:latin typeface="Calibri"/>
                <a:cs typeface="Calibri"/>
              </a:rPr>
              <a:t>report</a:t>
            </a:r>
            <a:r>
              <a:rPr dirty="0" sz="2400" spc="-8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13131"/>
                </a:solidFill>
                <a:latin typeface="Calibri"/>
                <a:cs typeface="Calibri"/>
              </a:rPr>
              <a:t>2015  </a:t>
            </a:r>
            <a:r>
              <a:rPr dirty="0" sz="2400">
                <a:solidFill>
                  <a:srgbClr val="313131"/>
                </a:solidFill>
                <a:latin typeface="Calibri"/>
                <a:cs typeface="Calibri"/>
              </a:rPr>
              <a:t>e5</a:t>
            </a:r>
            <a:r>
              <a:rPr dirty="0" sz="2400" spc="-1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13131"/>
                </a:solidFill>
                <a:latin typeface="Calibri"/>
                <a:cs typeface="Calibri"/>
              </a:rPr>
              <a:t>implementation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2400" spc="-15">
                <a:solidFill>
                  <a:srgbClr val="313131"/>
                </a:solidFill>
                <a:latin typeface="Calibri"/>
                <a:cs typeface="Calibri"/>
              </a:rPr>
              <a:t>status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93899" y="1089664"/>
            <a:ext cx="4556129" cy="31156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85459" y="4952368"/>
            <a:ext cx="2616200" cy="1651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950" spc="15">
                <a:solidFill>
                  <a:srgbClr val="313131"/>
                </a:solidFill>
                <a:latin typeface="Arial"/>
                <a:cs typeface="Arial"/>
              </a:rPr>
              <a:t>We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313131"/>
                </a:solidFill>
                <a:latin typeface="Arial"/>
                <a:cs typeface="Arial"/>
              </a:rPr>
              <a:t>provide</a:t>
            </a:r>
            <a:r>
              <a:rPr dirty="0" sz="95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solutions</a:t>
            </a:r>
            <a:r>
              <a:rPr dirty="0" sz="95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313131"/>
                </a:solidFill>
                <a:latin typeface="Arial"/>
                <a:cs typeface="Arial"/>
              </a:rPr>
              <a:t>for</a:t>
            </a:r>
            <a:r>
              <a:rPr dirty="0" sz="950" spc="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the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0">
                <a:solidFill>
                  <a:srgbClr val="CE311A"/>
                </a:solidFill>
                <a:latin typeface="Arial"/>
                <a:cs typeface="Arial"/>
              </a:rPr>
              <a:t>future</a:t>
            </a:r>
            <a:r>
              <a:rPr dirty="0" sz="950" spc="-2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CE311A"/>
                </a:solidFill>
                <a:latin typeface="Arial"/>
                <a:cs typeface="Arial"/>
              </a:rPr>
              <a:t>of</a:t>
            </a:r>
            <a:r>
              <a:rPr dirty="0" sz="950" spc="1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CE311A"/>
                </a:solidFill>
                <a:latin typeface="Arial"/>
                <a:cs typeface="Arial"/>
              </a:rPr>
              <a:t>energy.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751" y="987552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 h="0">
                <a:moveTo>
                  <a:pt x="0" y="0"/>
                </a:moveTo>
                <a:lnTo>
                  <a:pt x="395998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1462" y="4909908"/>
            <a:ext cx="8509635" cy="0"/>
          </a:xfrm>
          <a:custGeom>
            <a:avLst/>
            <a:gdLst/>
            <a:ahLst/>
            <a:cxnLst/>
            <a:rect l="l" t="t" r="r" b="b"/>
            <a:pathLst>
              <a:path w="8509635" h="0">
                <a:moveTo>
                  <a:pt x="0" y="0"/>
                </a:moveTo>
                <a:lnTo>
                  <a:pt x="8509063" y="0"/>
                </a:lnTo>
              </a:path>
            </a:pathLst>
          </a:custGeom>
          <a:ln w="19050">
            <a:solidFill>
              <a:srgbClr val="CE31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4162" y="143002"/>
            <a:ext cx="237490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CE311A"/>
                </a:solidFill>
                <a:latin typeface="Calibri"/>
                <a:cs typeface="Calibri"/>
              </a:rPr>
              <a:t>e5 </a:t>
            </a:r>
            <a:r>
              <a:rPr dirty="0" b="1">
                <a:solidFill>
                  <a:srgbClr val="CE311A"/>
                </a:solidFill>
                <a:latin typeface="Calibri"/>
                <a:cs typeface="Calibri"/>
              </a:rPr>
              <a:t>- </a:t>
            </a:r>
            <a:r>
              <a:rPr dirty="0" spc="-5" b="1">
                <a:solidFill>
                  <a:srgbClr val="CE311A"/>
                </a:solidFill>
                <a:latin typeface="Calibri"/>
                <a:cs typeface="Calibri"/>
              </a:rPr>
              <a:t>Gold</a:t>
            </a:r>
            <a:r>
              <a:rPr dirty="0" spc="-75" b="1">
                <a:solidFill>
                  <a:srgbClr val="CE311A"/>
                </a:solidFill>
                <a:latin typeface="Calibri"/>
                <a:cs typeface="Calibri"/>
              </a:rPr>
              <a:t> </a:t>
            </a:r>
            <a:r>
              <a:rPr dirty="0" spc="-10" b="1">
                <a:solidFill>
                  <a:srgbClr val="CE311A"/>
                </a:solidFill>
                <a:latin typeface="Calibri"/>
                <a:cs typeface="Calibri"/>
              </a:rPr>
              <a:t>Awarded  Municiplaities</a:t>
            </a:r>
          </a:p>
        </p:txBody>
      </p:sp>
      <p:sp>
        <p:nvSpPr>
          <p:cNvPr id="5" name="object 5"/>
          <p:cNvSpPr/>
          <p:nvPr/>
        </p:nvSpPr>
        <p:spPr>
          <a:xfrm>
            <a:off x="2915792" y="195427"/>
            <a:ext cx="886688" cy="663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29475" y="215219"/>
            <a:ext cx="3425367" cy="422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23919" y="51422"/>
            <a:ext cx="1376045" cy="672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7015" y="966038"/>
            <a:ext cx="134556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313131"/>
                </a:solidFill>
                <a:latin typeface="Calibri"/>
                <a:cs typeface="Calibri"/>
              </a:rPr>
              <a:t>Judenburg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2069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Styria</a:t>
            </a: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pc="-5"/>
              <a:t>10,072</a:t>
            </a:r>
            <a:r>
              <a:rPr dirty="0" spc="-15"/>
              <a:t> </a:t>
            </a:r>
            <a:r>
              <a:rPr dirty="0" spc="-5"/>
              <a:t>inhabitants</a:t>
            </a: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e5 </a:t>
            </a:r>
            <a:r>
              <a:rPr dirty="0" spc="-5"/>
              <a:t>since</a:t>
            </a:r>
            <a:r>
              <a:rPr dirty="0" spc="-20"/>
              <a:t> </a:t>
            </a:r>
            <a:r>
              <a:rPr dirty="0" spc="-5"/>
              <a:t>2006</a:t>
            </a:r>
          </a:p>
          <a:p>
            <a:pPr marL="355600" marR="5080" indent="-342900">
              <a:lnSpc>
                <a:spcPct val="9050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eg </a:t>
            </a:r>
            <a:r>
              <a:rPr dirty="0" spc="-10"/>
              <a:t>PV installation </a:t>
            </a:r>
            <a:r>
              <a:rPr dirty="0"/>
              <a:t>with </a:t>
            </a:r>
            <a:r>
              <a:rPr dirty="0" spc="-5"/>
              <a:t>public  participation of </a:t>
            </a:r>
            <a:r>
              <a:rPr dirty="0" spc="-10"/>
              <a:t>citizens  </a:t>
            </a:r>
            <a:r>
              <a:rPr dirty="0" sz="2000" spc="-5"/>
              <a:t>(</a:t>
            </a:r>
            <a:r>
              <a:rPr dirty="0" sz="2000" spc="-20"/>
              <a:t>h</a:t>
            </a:r>
            <a:r>
              <a:rPr dirty="0" sz="2000" spc="-25"/>
              <a:t>t</a:t>
            </a:r>
            <a:r>
              <a:rPr dirty="0" sz="2000"/>
              <a:t>t</a:t>
            </a:r>
            <a:r>
              <a:rPr dirty="0" sz="2000" spc="-10"/>
              <a:t>p</a:t>
            </a:r>
            <a:r>
              <a:rPr dirty="0" sz="2000" spc="-5"/>
              <a:t>s</a:t>
            </a:r>
            <a:r>
              <a:rPr dirty="0" sz="2000"/>
              <a:t>:</a:t>
            </a:r>
            <a:r>
              <a:rPr dirty="0" sz="2000" spc="5"/>
              <a:t>/</a:t>
            </a:r>
            <a:r>
              <a:rPr dirty="0" sz="2000">
                <a:hlinkClick r:id="rId5"/>
              </a:rPr>
              <a:t>/</a:t>
            </a:r>
            <a:r>
              <a:rPr dirty="0" sz="2000" spc="5">
                <a:hlinkClick r:id="rId5"/>
              </a:rPr>
              <a:t>ww</a:t>
            </a:r>
            <a:r>
              <a:rPr dirty="0" sz="2000" spc="-140">
                <a:hlinkClick r:id="rId5"/>
              </a:rPr>
              <a:t>w</a:t>
            </a:r>
            <a:r>
              <a:rPr dirty="0" sz="2000" spc="-5">
                <a:hlinkClick r:id="rId5"/>
              </a:rPr>
              <a:t>.ju</a:t>
            </a:r>
            <a:r>
              <a:rPr dirty="0" sz="2000" spc="5">
                <a:hlinkClick r:id="rId5"/>
              </a:rPr>
              <a:t>d</a:t>
            </a:r>
            <a:r>
              <a:rPr dirty="0" sz="2000">
                <a:hlinkClick r:id="rId5"/>
              </a:rPr>
              <a:t>e</a:t>
            </a:r>
            <a:r>
              <a:rPr dirty="0" sz="2000" spc="-10">
                <a:hlinkClick r:id="rId5"/>
              </a:rPr>
              <a:t>n</a:t>
            </a:r>
            <a:r>
              <a:rPr dirty="0" sz="2000" spc="-5">
                <a:hlinkClick r:id="rId5"/>
              </a:rPr>
              <a:t>bu</a:t>
            </a:r>
            <a:r>
              <a:rPr dirty="0" sz="2000" spc="-35">
                <a:hlinkClick r:id="rId5"/>
              </a:rPr>
              <a:t>r</a:t>
            </a:r>
            <a:r>
              <a:rPr dirty="0" sz="2000">
                <a:hlinkClick r:id="rId5"/>
              </a:rPr>
              <a:t>g</a:t>
            </a:r>
            <a:r>
              <a:rPr dirty="0" sz="2000" spc="-10">
                <a:hlinkClick r:id="rId5"/>
              </a:rPr>
              <a:t>.</a:t>
            </a:r>
            <a:r>
              <a:rPr dirty="0" sz="2000" spc="-25">
                <a:hlinkClick r:id="rId5"/>
              </a:rPr>
              <a:t>a</a:t>
            </a:r>
            <a:r>
              <a:rPr dirty="0" sz="2000">
                <a:hlinkClick r:id="rId5"/>
              </a:rPr>
              <a:t>t</a:t>
            </a:r>
            <a:r>
              <a:rPr dirty="0" sz="2000" spc="5">
                <a:hlinkClick r:id="rId5"/>
              </a:rPr>
              <a:t>/</a:t>
            </a:r>
            <a:r>
              <a:rPr dirty="0" sz="2000" spc="-5">
                <a:hlinkClick r:id="rId5"/>
              </a:rPr>
              <a:t>d</a:t>
            </a:r>
            <a:r>
              <a:rPr dirty="0" sz="2000" spc="-25">
                <a:hlinkClick r:id="rId5"/>
              </a:rPr>
              <a:t>at</a:t>
            </a:r>
            <a:r>
              <a:rPr dirty="0" sz="2000">
                <a:hlinkClick r:id="rId5"/>
              </a:rPr>
              <a:t>en/ </a:t>
            </a:r>
            <a:r>
              <a:rPr dirty="0" sz="2000"/>
              <a:t> </a:t>
            </a:r>
            <a:r>
              <a:rPr dirty="0" sz="2000" spc="-5"/>
              <a:t>umwelt/Energiebericht_der_Stadt</a:t>
            </a:r>
            <a:endParaRPr sz="2000"/>
          </a:p>
          <a:p>
            <a:pPr marL="355600">
              <a:lnSpc>
                <a:spcPts val="2160"/>
              </a:lnSpc>
            </a:pPr>
            <a:r>
              <a:rPr dirty="0" sz="2000" spc="-5"/>
              <a:t>_Judenburg_2013_.pdf)</a:t>
            </a:r>
            <a:endParaRPr sz="2000"/>
          </a:p>
        </p:txBody>
      </p:sp>
      <p:sp>
        <p:nvSpPr>
          <p:cNvPr id="10" name="object 10"/>
          <p:cNvSpPr txBox="1"/>
          <p:nvPr/>
        </p:nvSpPr>
        <p:spPr>
          <a:xfrm>
            <a:off x="4651628" y="3997248"/>
            <a:ext cx="292481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313131"/>
                </a:solidFill>
                <a:latin typeface="Calibri"/>
                <a:cs typeface="Calibri"/>
              </a:rPr>
              <a:t>Photo: </a:t>
            </a:r>
            <a:r>
              <a:rPr dirty="0" sz="1800">
                <a:solidFill>
                  <a:srgbClr val="313131"/>
                </a:solidFill>
                <a:latin typeface="Calibri"/>
                <a:cs typeface="Calibri"/>
              </a:rPr>
              <a:t>© Gemeinde</a:t>
            </a:r>
            <a:r>
              <a:rPr dirty="0" sz="1800" spc="-15">
                <a:solidFill>
                  <a:srgbClr val="313131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313131"/>
                </a:solidFill>
                <a:latin typeface="Calibri"/>
                <a:cs typeface="Calibri"/>
              </a:rPr>
              <a:t>Judenburg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27982" y="987552"/>
            <a:ext cx="4621784" cy="28827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85459" y="4952368"/>
            <a:ext cx="2616200" cy="165100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950" spc="15">
                <a:solidFill>
                  <a:srgbClr val="313131"/>
                </a:solidFill>
                <a:latin typeface="Arial"/>
                <a:cs typeface="Arial"/>
              </a:rPr>
              <a:t>We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5">
                <a:solidFill>
                  <a:srgbClr val="313131"/>
                </a:solidFill>
                <a:latin typeface="Arial"/>
                <a:cs typeface="Arial"/>
              </a:rPr>
              <a:t>provide</a:t>
            </a:r>
            <a:r>
              <a:rPr dirty="0" sz="950" spc="-3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solutions</a:t>
            </a:r>
            <a:r>
              <a:rPr dirty="0" sz="950" spc="-3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313131"/>
                </a:solidFill>
                <a:latin typeface="Arial"/>
                <a:cs typeface="Arial"/>
              </a:rPr>
              <a:t>for</a:t>
            </a:r>
            <a:r>
              <a:rPr dirty="0" sz="950" spc="25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313131"/>
                </a:solidFill>
                <a:latin typeface="Arial"/>
                <a:cs typeface="Arial"/>
              </a:rPr>
              <a:t>the</a:t>
            </a:r>
            <a:r>
              <a:rPr dirty="0" sz="950" spc="-4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dirty="0" sz="950" spc="40">
                <a:solidFill>
                  <a:srgbClr val="CE311A"/>
                </a:solidFill>
                <a:latin typeface="Arial"/>
                <a:cs typeface="Arial"/>
              </a:rPr>
              <a:t>future</a:t>
            </a:r>
            <a:r>
              <a:rPr dirty="0" sz="950" spc="-2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25">
                <a:solidFill>
                  <a:srgbClr val="CE311A"/>
                </a:solidFill>
                <a:latin typeface="Arial"/>
                <a:cs typeface="Arial"/>
              </a:rPr>
              <a:t>of</a:t>
            </a:r>
            <a:r>
              <a:rPr dirty="0" sz="950" spc="15">
                <a:solidFill>
                  <a:srgbClr val="CE311A"/>
                </a:solidFill>
                <a:latin typeface="Arial"/>
                <a:cs typeface="Arial"/>
              </a:rPr>
              <a:t> </a:t>
            </a:r>
            <a:r>
              <a:rPr dirty="0" sz="950" spc="30">
                <a:solidFill>
                  <a:srgbClr val="CE311A"/>
                </a:solidFill>
                <a:latin typeface="Arial"/>
                <a:cs typeface="Arial"/>
              </a:rPr>
              <a:t>energy.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Brandl Gabriele</dc:creator>
  <dc:title>PowerPoint-Präsentation</dc:title>
  <dcterms:created xsi:type="dcterms:W3CDTF">2019-04-24T07:48:16Z</dcterms:created>
  <dcterms:modified xsi:type="dcterms:W3CDTF">2019-04-24T07:48:16Z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2019-04-24T00:00:00Z</vt:filetime>
  </property>
</Properties>
</file>