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9"/>
  </p:notesMasterIdLst>
  <p:handoutMasterIdLst>
    <p:handoutMasterId r:id="rId10"/>
  </p:handoutMasterIdLst>
  <p:sldIdLst>
    <p:sldId id="275" r:id="rId3"/>
    <p:sldId id="328" r:id="rId4"/>
    <p:sldId id="347" r:id="rId5"/>
    <p:sldId id="349" r:id="rId6"/>
    <p:sldId id="360" r:id="rId7"/>
    <p:sldId id="361" r:id="rId8"/>
  </p:sldIdLst>
  <p:sldSz cx="9144000" cy="6858000" type="screen4x3"/>
  <p:notesSz cx="7099300" cy="102346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46">
          <p15:clr>
            <a:srgbClr val="A4A3A4"/>
          </p15:clr>
        </p15:guide>
        <p15:guide id="2" orient="horz" pos="848">
          <p15:clr>
            <a:srgbClr val="A4A3A4"/>
          </p15:clr>
        </p15:guide>
        <p15:guide id="3" orient="horz" pos="3926">
          <p15:clr>
            <a:srgbClr val="A4A3A4"/>
          </p15:clr>
        </p15:guide>
        <p15:guide id="4" orient="horz" pos="3339">
          <p15:clr>
            <a:srgbClr val="A4A3A4"/>
          </p15:clr>
        </p15:guide>
        <p15:guide id="5" orient="horz" pos="1163">
          <p15:clr>
            <a:srgbClr val="A4A3A4"/>
          </p15:clr>
        </p15:guide>
        <p15:guide id="6" pos="350">
          <p15:clr>
            <a:srgbClr val="A4A3A4"/>
          </p15:clr>
        </p15:guide>
        <p15:guide id="7" pos="54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A7A7"/>
    <a:srgbClr val="C80032"/>
    <a:srgbClr val="DBDCDD"/>
    <a:srgbClr val="BABCBF"/>
    <a:srgbClr val="4D4D4D"/>
    <a:srgbClr val="FFE6CB"/>
    <a:srgbClr val="C0C0C0"/>
    <a:srgbClr val="E10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4700" autoAdjust="0"/>
  </p:normalViewPr>
  <p:slideViewPr>
    <p:cSldViewPr snapToGrid="0">
      <p:cViewPr varScale="1">
        <p:scale>
          <a:sx n="83" d="100"/>
          <a:sy n="83" d="100"/>
        </p:scale>
        <p:origin x="980" y="68"/>
      </p:cViewPr>
      <p:guideLst>
        <p:guide orient="horz" pos="1046"/>
        <p:guide orient="horz" pos="848"/>
        <p:guide orient="horz" pos="3926"/>
        <p:guide orient="horz" pos="3339"/>
        <p:guide orient="horz" pos="1163"/>
        <p:guide pos="350"/>
        <p:guide pos="5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66" y="108"/>
      </p:cViewPr>
      <p:guideLst>
        <p:guide orient="horz" pos="3224"/>
        <p:guide pos="2236"/>
      </p:guideLst>
    </p:cSldViewPr>
  </p:notes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0D2AF-A531-4C90-B6DD-0AC3F5A9205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584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38624F-082D-43EA-BC46-40BC165C159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998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56F1B-7DDB-49F5-AD79-6E965B6EBCA8}" type="slidenum">
              <a:rPr lang="bg-BG" smtClean="0"/>
              <a:pPr>
                <a:defRPr/>
              </a:pPr>
              <a:t>1</a:t>
            </a:fld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95694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6611938"/>
            <a:ext cx="9144000" cy="246062"/>
          </a:xfrm>
          <a:prstGeom prst="rect">
            <a:avLst/>
          </a:prstGeom>
          <a:solidFill>
            <a:srgbClr val="DBDC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51875" y="6611938"/>
            <a:ext cx="246063" cy="246062"/>
          </a:xfrm>
          <a:prstGeom prst="rect">
            <a:avLst/>
          </a:prstGeom>
          <a:solidFill>
            <a:srgbClr val="A2A4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8897938" y="6611938"/>
            <a:ext cx="246062" cy="246062"/>
          </a:xfrm>
          <a:prstGeom prst="rect">
            <a:avLst/>
          </a:prstGeom>
          <a:solidFill>
            <a:srgbClr val="8C8E9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405813" y="6611938"/>
            <a:ext cx="246062" cy="246062"/>
          </a:xfrm>
          <a:prstGeom prst="rect">
            <a:avLst/>
          </a:prstGeom>
          <a:solidFill>
            <a:srgbClr val="E100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2895600" y="6611938"/>
            <a:ext cx="254000" cy="246062"/>
          </a:xfrm>
          <a:prstGeom prst="rect">
            <a:avLst/>
          </a:prstGeom>
          <a:solidFill>
            <a:srgbClr val="CECFD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8366125" y="6600825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A6F58C9-AD29-4D15-B8B6-C97EC3CD75B0}" type="slidenum">
              <a:rPr lang="bg-BG" sz="1200" b="1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bg-BG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635000"/>
            <a:ext cx="9144000" cy="95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 baseline="-25000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84238"/>
            <a:ext cx="2057400" cy="524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84238"/>
            <a:ext cx="6019800" cy="524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BD13-1FCD-43EF-88DF-CF8E44851F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3A13-4D53-40C1-9B57-09D9AA9FF70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D2A1-F7F7-4E56-959B-BAF765969E6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26C7-EFBD-418B-8B1A-373B8C0CC60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B8C1-F49F-46D3-AD4E-918A975BC1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0E299-4F2C-4769-9242-260243B1887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DA929-B9FE-4F1E-898A-9A51919D11E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548D-CF6E-4485-BFB9-82A7CCBD7D1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727700"/>
            <a:ext cx="2133600" cy="1130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  <p:pic>
        <p:nvPicPr>
          <p:cNvPr id="7" name="Picture 15" descr="RUDF_logo_bg_color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0800"/>
            <a:ext cx="927100" cy="52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 bwMode="auto">
          <a:xfrm flipV="1">
            <a:off x="0" y="627017"/>
            <a:ext cx="9144000" cy="74233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635000"/>
            <a:ext cx="9144000" cy="952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 baseline="-25000"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92149-7056-475A-B27F-31F16C8332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F9BA-7B8E-4AB6-9C83-3EEF33EC300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DABC4-B56D-48B1-850B-5B46861085C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4879881" cy="701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842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dirty="0" err="1" smtClean="0"/>
              <a:t>Click</a:t>
            </a:r>
            <a:r>
              <a:rPr lang="bg-BG" dirty="0" smtClean="0"/>
              <a:t> to </a:t>
            </a:r>
            <a:r>
              <a:rPr lang="bg-BG" dirty="0" err="1" smtClean="0"/>
              <a:t>edit</a:t>
            </a:r>
            <a:r>
              <a:rPr lang="bg-BG" dirty="0" smtClean="0"/>
              <a:t> </a:t>
            </a:r>
            <a:r>
              <a:rPr lang="bg-BG" dirty="0" err="1" smtClean="0"/>
              <a:t>Master</a:t>
            </a:r>
            <a:r>
              <a:rPr lang="bg-BG" dirty="0" smtClean="0"/>
              <a:t> </a:t>
            </a:r>
            <a:r>
              <a:rPr lang="bg-BG" dirty="0" err="1" smtClean="0"/>
              <a:t>title</a:t>
            </a:r>
            <a:r>
              <a:rPr lang="bg-BG" dirty="0" smtClean="0"/>
              <a:t> </a:t>
            </a:r>
            <a:r>
              <a:rPr lang="bg-BG" dirty="0" err="1" smtClean="0"/>
              <a:t>style</a:t>
            </a:r>
            <a:endParaRPr lang="bg-BG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6611938"/>
            <a:ext cx="9144000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8651875" y="6611938"/>
            <a:ext cx="246063" cy="2460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8897938" y="6611938"/>
            <a:ext cx="246062" cy="2460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bg-BG" sz="1800">
              <a:cs typeface="+mn-cs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405813" y="6611938"/>
            <a:ext cx="246062" cy="246062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bg-BG">
              <a:cs typeface="+mn-cs"/>
            </a:endParaRP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8378825" y="6583362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88970B44-0BBA-476A-A5A6-BFB3718EA448}" type="slidenum">
              <a:rPr lang="bg-BG" sz="1200" b="1">
                <a:solidFill>
                  <a:schemeClr val="bg1"/>
                </a:solidFill>
                <a:cs typeface="+mn-cs"/>
              </a:rPr>
              <a:pPr>
                <a:defRPr/>
              </a:pPr>
              <a:t>‹#›</a:t>
            </a:fld>
            <a:endParaRPr lang="bg-BG" sz="1200" b="1" dirty="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1003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10030"/>
        </a:buClr>
        <a:buFont typeface="Wingdings" pitchFamily="2" charset="2"/>
        <a:buBlip>
          <a:blip r:embed="rId13"/>
        </a:buBlip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4"/>
        </a:buBlip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Arial" charset="0"/>
        <a:buBlip>
          <a:blip r:embed="rId14"/>
        </a:buBlip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4"/>
        </a:buBlip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4"/>
        </a:buBlip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4"/>
        </a:buBlip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Font typeface="Arial" charset="0"/>
        <a:buBlip>
          <a:blip r:embed="rId14"/>
        </a:buBlip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813EC3-74BF-4EA0-9B49-8C7F0F4190F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0" r:id="rId2"/>
    <p:sldLayoutId id="2147484049" r:id="rId3"/>
    <p:sldLayoutId id="2147484048" r:id="rId4"/>
    <p:sldLayoutId id="2147484047" r:id="rId5"/>
    <p:sldLayoutId id="2147484046" r:id="rId6"/>
    <p:sldLayoutId id="2147484045" r:id="rId7"/>
    <p:sldLayoutId id="2147484044" r:id="rId8"/>
    <p:sldLayoutId id="2147484043" r:id="rId9"/>
    <p:sldLayoutId id="2147484042" r:id="rId10"/>
    <p:sldLayoutId id="214748404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0938"/>
            <a:ext cx="9144000" cy="627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sz="2000">
              <a:solidFill>
                <a:srgbClr val="ABABAB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960563" y="1627188"/>
            <a:ext cx="53546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>
                <a:solidFill>
                  <a:schemeClr val="bg1"/>
                </a:solidFill>
              </a:rPr>
              <a:t>Investment Banking</a:t>
            </a:r>
            <a:r>
              <a:rPr lang="en-US" sz="2800" b="1">
                <a:solidFill>
                  <a:schemeClr val="bg1"/>
                </a:solidFill>
              </a:rPr>
              <a:t> Overview</a:t>
            </a:r>
            <a:endParaRPr lang="bg-BG" sz="2800" b="1">
              <a:solidFill>
                <a:schemeClr val="bg1"/>
              </a:solidFill>
            </a:endParaRPr>
          </a:p>
        </p:txBody>
      </p:sp>
      <p:pic>
        <p:nvPicPr>
          <p:cNvPr id="5127" name="Picture 15" descr="RUDF_logo_bg_color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5822156"/>
            <a:ext cx="1251117" cy="70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6"/>
          <p:cNvSpPr txBox="1">
            <a:spLocks noChangeArrowheads="1"/>
          </p:cNvSpPr>
          <p:nvPr/>
        </p:nvSpPr>
        <p:spPr bwMode="auto">
          <a:xfrm>
            <a:off x="1554114" y="3067784"/>
            <a:ext cx="61675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/>
              <a:t>Потенциални проекти за енергийна ефективност финансирани от</a:t>
            </a:r>
          </a:p>
          <a:p>
            <a:pPr algn="ctr"/>
            <a:r>
              <a:rPr lang="bg-BG" sz="2000" b="1" dirty="0" smtClean="0"/>
              <a:t>Регионалния фонд за градско развитие АД</a:t>
            </a:r>
            <a:endParaRPr lang="en-US" sz="2000" b="1" dirty="0"/>
          </a:p>
          <a:p>
            <a:pPr algn="ctr"/>
            <a:endParaRPr lang="bg-BG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7" y="1286668"/>
            <a:ext cx="8901404" cy="127914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13176" y="5904548"/>
            <a:ext cx="5559425" cy="652780"/>
            <a:chOff x="0" y="0"/>
            <a:chExt cx="5559425" cy="6527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875" y="19050"/>
              <a:ext cx="1645920" cy="50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52780" cy="6242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650" y="0"/>
              <a:ext cx="739775" cy="6527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 flipH="1">
            <a:off x="222423" y="4579684"/>
            <a:ext cx="8790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Конференция за енергийна ефективност</a:t>
            </a:r>
          </a:p>
          <a:p>
            <a:pPr algn="ctr"/>
            <a:r>
              <a:rPr lang="ru-RU" sz="2000" b="1" i="1" dirty="0" smtClean="0"/>
              <a:t>Габрово</a:t>
            </a:r>
            <a:r>
              <a:rPr lang="bg-BG" sz="2000" b="1" i="1" dirty="0" smtClean="0"/>
              <a:t>, </a:t>
            </a:r>
            <a:r>
              <a:rPr lang="bg-BG" sz="2000" b="1" i="1" dirty="0" smtClean="0"/>
              <a:t>април</a:t>
            </a:r>
            <a:r>
              <a:rPr lang="bg-BG" sz="2000" b="1" i="1" dirty="0" smtClean="0"/>
              <a:t> </a:t>
            </a:r>
            <a:r>
              <a:rPr lang="en-US" sz="2000" b="1" i="1" dirty="0" smtClean="0"/>
              <a:t>201</a:t>
            </a:r>
            <a:r>
              <a:rPr lang="bg-BG" sz="2000" b="1" i="1" dirty="0"/>
              <a:t>9</a:t>
            </a:r>
            <a:r>
              <a:rPr lang="bg-BG" sz="2000" b="1" i="1" dirty="0" smtClean="0"/>
              <a:t> </a:t>
            </a:r>
            <a:r>
              <a:rPr lang="bg-BG" sz="2000" b="1" i="1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>
            <a:spLocks noGrp="1"/>
          </p:cNvSpPr>
          <p:nvPr>
            <p:ph type="title"/>
          </p:nvPr>
        </p:nvSpPr>
        <p:spPr>
          <a:xfrm>
            <a:off x="381000" y="1117301"/>
            <a:ext cx="8229600" cy="385762"/>
          </a:xfrm>
        </p:spPr>
        <p:txBody>
          <a:bodyPr/>
          <a:lstStyle/>
          <a:p>
            <a:pPr algn="ctr"/>
            <a:r>
              <a:rPr lang="bg-BG" b="0" dirty="0" smtClean="0">
                <a:solidFill>
                  <a:srgbClr val="C00000"/>
                </a:solidFill>
              </a:rPr>
              <a:t>Описание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276517" y="1601916"/>
            <a:ext cx="8661400" cy="4601176"/>
          </a:xfrm>
        </p:spPr>
        <p:txBody>
          <a:bodyPr/>
          <a:lstStyle/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dirty="0" smtClean="0">
                <a:cs typeface="Arial" charset="0"/>
              </a:rPr>
              <a:t>Регионалният фонд за градско развитие </a:t>
            </a:r>
            <a:r>
              <a:rPr lang="bg-BG" sz="1400" dirty="0" smtClean="0">
                <a:cs typeface="Arial" charset="0"/>
              </a:rPr>
              <a:t>инвестира поверените му средства под формата на дългосрочни заеми с преференциални условия в </a:t>
            </a:r>
            <a:r>
              <a:rPr lang="bg-BG" sz="1400" dirty="0" smtClean="0">
                <a:cs typeface="Arial" charset="0"/>
              </a:rPr>
              <a:t>проекти с по-ниска от средната за пазара рентабилност стимулиращи и полезни за градовете Бургас, </a:t>
            </a:r>
            <a:r>
              <a:rPr lang="ru-RU" sz="1400" dirty="0" smtClean="0">
                <a:cs typeface="Arial" charset="0"/>
              </a:rPr>
              <a:t>Варна</a:t>
            </a:r>
            <a:r>
              <a:rPr lang="ru-RU" sz="1400" dirty="0">
                <a:cs typeface="Arial" charset="0"/>
              </a:rPr>
              <a:t>, Велико Търново, Видин, Враца, Габрово, </a:t>
            </a:r>
            <a:r>
              <a:rPr lang="ru-RU" sz="1400" dirty="0" smtClean="0">
                <a:cs typeface="Arial" charset="0"/>
              </a:rPr>
              <a:t>Горна </a:t>
            </a:r>
            <a:r>
              <a:rPr lang="ru-RU" sz="1400" dirty="0">
                <a:cs typeface="Arial" charset="0"/>
              </a:rPr>
              <a:t>Оряховица, Добрич, </a:t>
            </a:r>
            <a:r>
              <a:rPr lang="ru-RU" sz="1400" dirty="0" smtClean="0">
                <a:cs typeface="Arial" charset="0"/>
              </a:rPr>
              <a:t>Ловеч,</a:t>
            </a:r>
            <a:r>
              <a:rPr lang="ru-RU" sz="1400" dirty="0">
                <a:cs typeface="Arial" charset="0"/>
              </a:rPr>
              <a:t> </a:t>
            </a:r>
            <a:r>
              <a:rPr lang="ru-RU" sz="1400" dirty="0" smtClean="0">
                <a:cs typeface="Arial" charset="0"/>
              </a:rPr>
              <a:t>Лом</a:t>
            </a:r>
            <a:r>
              <a:rPr lang="ru-RU" sz="1400" dirty="0">
                <a:cs typeface="Arial" charset="0"/>
              </a:rPr>
              <a:t>, </a:t>
            </a:r>
            <a:r>
              <a:rPr lang="ru-RU" sz="1400" dirty="0" smtClean="0">
                <a:cs typeface="Arial" charset="0"/>
              </a:rPr>
              <a:t>Монтана</a:t>
            </a:r>
            <a:r>
              <a:rPr lang="ru-RU" sz="1400" dirty="0">
                <a:cs typeface="Arial" charset="0"/>
              </a:rPr>
              <a:t>, </a:t>
            </a:r>
            <a:r>
              <a:rPr lang="ru-RU" sz="1400" dirty="0" smtClean="0">
                <a:cs typeface="Arial" charset="0"/>
              </a:rPr>
              <a:t>Плевен</a:t>
            </a:r>
            <a:r>
              <a:rPr lang="ru-RU" sz="1400" dirty="0">
                <a:cs typeface="Arial" charset="0"/>
              </a:rPr>
              <a:t>, </a:t>
            </a:r>
            <a:r>
              <a:rPr lang="ru-RU" sz="1400" dirty="0" smtClean="0">
                <a:cs typeface="Arial" charset="0"/>
              </a:rPr>
              <a:t>Пловдив, Разград</a:t>
            </a:r>
            <a:r>
              <a:rPr lang="ru-RU" sz="1400" dirty="0">
                <a:cs typeface="Arial" charset="0"/>
              </a:rPr>
              <a:t>, Русе, </a:t>
            </a:r>
            <a:r>
              <a:rPr lang="ru-RU" sz="1400" dirty="0" smtClean="0">
                <a:cs typeface="Arial" charset="0"/>
              </a:rPr>
              <a:t>Свищов</a:t>
            </a:r>
            <a:r>
              <a:rPr lang="ru-RU" sz="1400" dirty="0">
                <a:cs typeface="Arial" charset="0"/>
              </a:rPr>
              <a:t>, Силистра, </a:t>
            </a:r>
            <a:r>
              <a:rPr lang="ru-RU" sz="1400" dirty="0" smtClean="0">
                <a:cs typeface="Arial" charset="0"/>
              </a:rPr>
              <a:t>Стара Загора, Търговище и Шумен.</a:t>
            </a:r>
            <a:endParaRPr lang="bg-BG" sz="1400" dirty="0" smtClean="0">
              <a:cs typeface="Arial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dirty="0" smtClean="0">
              <a:cs typeface="Arial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dirty="0">
                <a:cs typeface="Arial" charset="0"/>
              </a:rPr>
              <a:t>Фонд </a:t>
            </a:r>
            <a:r>
              <a:rPr lang="bg-BG" sz="1400" dirty="0" smtClean="0">
                <a:cs typeface="Arial" charset="0"/>
              </a:rPr>
              <a:t>мениджърът </a:t>
            </a:r>
            <a:r>
              <a:rPr lang="bg-BG" sz="1400" dirty="0">
                <a:cs typeface="Arial" charset="0"/>
              </a:rPr>
              <a:t>на финансови инструменти в </a:t>
            </a:r>
            <a:r>
              <a:rPr lang="bg-BG" sz="1400" dirty="0" smtClean="0">
                <a:cs typeface="Arial" charset="0"/>
              </a:rPr>
              <a:t>България </a:t>
            </a:r>
            <a:r>
              <a:rPr lang="bg-BG" sz="1400" dirty="0">
                <a:cs typeface="Arial" charset="0"/>
              </a:rPr>
              <a:t>избра </a:t>
            </a:r>
            <a:r>
              <a:rPr lang="bg-BG" sz="1400" dirty="0" smtClean="0">
                <a:cs typeface="Arial" charset="0"/>
              </a:rPr>
              <a:t>Фонда през </a:t>
            </a:r>
            <a:r>
              <a:rPr lang="bg-BG" sz="1400" dirty="0">
                <a:cs typeface="Arial" charset="0"/>
              </a:rPr>
              <a:t>август 2018г., </a:t>
            </a:r>
            <a:r>
              <a:rPr lang="bg-BG" sz="1400" dirty="0" smtClean="0">
                <a:cs typeface="Arial" charset="0"/>
              </a:rPr>
              <a:t>за делегирано управление </a:t>
            </a:r>
            <a:r>
              <a:rPr lang="bg-BG" sz="1400" dirty="0">
                <a:cs typeface="Arial" charset="0"/>
              </a:rPr>
              <a:t>на 130.4 млн. лева </a:t>
            </a:r>
            <a:r>
              <a:rPr lang="bg-BG" sz="1400" dirty="0" smtClean="0">
                <a:cs typeface="Arial" charset="0"/>
              </a:rPr>
              <a:t>за градски проекти в 17 града в Северна България след като ЕИБ го избра през 2011 г. за управление на 36 млн. </a:t>
            </a:r>
            <a:r>
              <a:rPr lang="bg-BG" sz="1400" dirty="0">
                <a:cs typeface="Arial" charset="0"/>
              </a:rPr>
              <a:t>л</a:t>
            </a:r>
            <a:r>
              <a:rPr lang="bg-BG" sz="1400" dirty="0" smtClean="0">
                <a:cs typeface="Arial" charset="0"/>
              </a:rPr>
              <a:t>ева за 6те големи града. </a:t>
            </a: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dirty="0">
              <a:cs typeface="Arial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bg-BG" sz="1400" dirty="0" smtClean="0">
                <a:cs typeface="Arial" charset="0"/>
              </a:rPr>
              <a:t>Фондът за градско развитие </a:t>
            </a:r>
            <a:r>
              <a:rPr lang="bg-BG" sz="1400" dirty="0" smtClean="0">
                <a:cs typeface="Arial" charset="0"/>
              </a:rPr>
              <a:t>привлича </a:t>
            </a:r>
            <a:r>
              <a:rPr lang="bg-BG" sz="1400" dirty="0" smtClean="0">
                <a:cs typeface="Arial" charset="0"/>
              </a:rPr>
              <a:t>допълнително банково финансиране като насърчава предприемчивостта</a:t>
            </a:r>
            <a:r>
              <a:rPr lang="bg-BG" sz="1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bg-BG" sz="1400" dirty="0" smtClean="0">
                <a:cs typeface="Arial" charset="0"/>
              </a:rPr>
              <a:t>при инвестирането в проекти, допринасящи за устойчивото икономическо, културно и социално развитие на градовете.</a:t>
            </a:r>
            <a:endParaRPr lang="en-US" sz="1400" dirty="0" smtClean="0">
              <a:cs typeface="Arial" charset="0"/>
            </a:endParaRPr>
          </a:p>
          <a:p>
            <a:pPr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dirty="0" smtClean="0">
              <a:cs typeface="Arial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charset="0"/>
              </a:rPr>
              <a:t>Финансирането </a:t>
            </a:r>
            <a:r>
              <a:rPr lang="ru-RU" sz="1400" dirty="0">
                <a:cs typeface="Arial" charset="0"/>
              </a:rPr>
              <a:t>е предназначено за публични, публично-частни, а също и за изцяло частни </a:t>
            </a:r>
            <a:r>
              <a:rPr lang="bg-BG" sz="1400" dirty="0" smtClean="0">
                <a:cs typeface="Arial" charset="0"/>
              </a:rPr>
              <a:t>проекти на компании и физически лица. Проектните предложения се разглеждат по реда на постъпването им, до изчерпване на разполагаемия финансов ресурс. </a:t>
            </a:r>
            <a:endParaRPr lang="bg-BG" sz="1400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bg-BG" sz="14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56188"/>
              </p:ext>
            </p:extLst>
          </p:nvPr>
        </p:nvGraphicFramePr>
        <p:xfrm>
          <a:off x="88900" y="1590594"/>
          <a:ext cx="8978900" cy="468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800860"/>
                <a:gridCol w="1795780"/>
                <a:gridCol w="1795780"/>
                <a:gridCol w="1795780"/>
              </a:tblGrid>
              <a:tr h="1710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Изграждане на система за градска електромобилност в Пловдив, Варна и Бургас</a:t>
                      </a:r>
                      <a:endParaRPr lang="bg-BG" sz="13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Реконструкция на архитектурен паметник Юнашки салон, гр. Варна и оборудване на спортната зала в сградата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Нови производствени мощности в Индустриална зона  Русе</a:t>
                      </a:r>
                    </a:p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/>
                          </a:solidFill>
                        </a:rPr>
                        <a:t>Спортен комплекс със закрит</a:t>
                      </a:r>
                      <a:r>
                        <a:rPr lang="ru-RU" sz="1300" baseline="0" dirty="0" smtClean="0">
                          <a:solidFill>
                            <a:schemeClr val="accent4"/>
                          </a:solidFill>
                        </a:rPr>
                        <a:t> плувен басейн, футболно игрище и тенис корт в ж.к. Славейков, Бургас </a:t>
                      </a:r>
                      <a:endParaRPr kumimoji="0" lang="bg-BG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Изграждане на логистичен център на част от територията на бившия държавен птицекомбинат в Стара Загора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6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Смарт</a:t>
                      </a: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Сити ЕАД </a:t>
                      </a: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Община Варна</a:t>
                      </a:r>
                      <a:endParaRPr lang="bg-BG" sz="14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dirty="0" err="1" smtClean="0"/>
                        <a:t>Витте</a:t>
                      </a:r>
                      <a:r>
                        <a:rPr lang="bg-BG" sz="1100" baseline="0" dirty="0" smtClean="0"/>
                        <a:t> Аутомотив България ЕООД</a:t>
                      </a:r>
                      <a:endParaRPr lang="bg-BG" sz="11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Община Бургас </a:t>
                      </a:r>
                      <a:endParaRPr lang="en-US" sz="1100" b="1" i="1" u="sng" dirty="0" smtClean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Пит Бокс ЕООД</a:t>
                      </a:r>
                      <a:endParaRPr lang="bg-BG" sz="1600" b="0" i="0" u="none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08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800 хил. лв.</a:t>
                      </a: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млн. лв.</a:t>
                      </a:r>
                      <a:endParaRPr lang="bg-BG" sz="1300" b="0" i="0" u="none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над 30 млн. лв.</a:t>
                      </a:r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16,7 млн. лв.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bg-BG" sz="1300" dirty="0" smtClean="0"/>
                        <a:t>4.6 млн. лв</a:t>
                      </a:r>
                      <a:r>
                        <a:rPr lang="bg-BG" sz="1200" dirty="0" smtClean="0"/>
                        <a:t>.</a:t>
                      </a:r>
                      <a:endParaRPr lang="bg-BG" sz="12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09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09375">
                <a:tc rowSpan="3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409375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9793" y="1068922"/>
            <a:ext cx="8229600" cy="444500"/>
          </a:xfrm>
        </p:spPr>
        <p:txBody>
          <a:bodyPr/>
          <a:lstStyle/>
          <a:p>
            <a:pPr algn="ctr"/>
            <a:r>
              <a:rPr lang="bg-BG" sz="2000" b="0" dirty="0">
                <a:solidFill>
                  <a:srgbClr val="C00000"/>
                </a:solidFill>
              </a:rPr>
              <a:t>Примерни проекти, финансирани от Фонда </a:t>
            </a:r>
            <a:r>
              <a:rPr lang="bg-BG" sz="2000" b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2000" b="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sz="2000" b="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56" y="4881465"/>
            <a:ext cx="1645640" cy="1389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83" y="4881464"/>
            <a:ext cx="1642533" cy="138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70" y="4850946"/>
            <a:ext cx="1642830" cy="14200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26" y="4850947"/>
            <a:ext cx="1652158" cy="14200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50" y="4881463"/>
            <a:ext cx="1553580" cy="138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26986"/>
              </p:ext>
            </p:extLst>
          </p:nvPr>
        </p:nvGraphicFramePr>
        <p:xfrm>
          <a:off x="88900" y="1565712"/>
          <a:ext cx="8978900" cy="449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800860"/>
                <a:gridCol w="1795780"/>
                <a:gridCol w="1795780"/>
                <a:gridCol w="1795780"/>
              </a:tblGrid>
              <a:tr h="16254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Tx/>
                        <a:buNone/>
                        <a:tabLst>
                          <a:tab pos="1600200" algn="l"/>
                        </a:tabLst>
                        <a:defRPr/>
                      </a:pPr>
                      <a:r>
                        <a:rPr lang="bg-BG" sz="1300" dirty="0" smtClean="0">
                          <a:solidFill>
                            <a:schemeClr val="accent4"/>
                          </a:solidFill>
                        </a:rPr>
                        <a:t>Рехабилитация на индустриален</a:t>
                      </a:r>
                      <a:r>
                        <a:rPr lang="bg-BG" sz="1300" baseline="0" dirty="0" smtClean="0">
                          <a:solidFill>
                            <a:schemeClr val="accent4"/>
                          </a:solidFill>
                        </a:rPr>
                        <a:t> терен и изграждане на складови площи в Западна промишлена, Варна </a:t>
                      </a:r>
                      <a:endParaRPr kumimoji="0" lang="bg-BG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  <a:tab pos="63500" algn="l"/>
                        </a:tabLst>
                        <a:defRPr/>
                      </a:pP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Рехабилит</a:t>
                      </a:r>
                      <a:r>
                        <a:rPr kumimoji="0" lang="en-US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ция и въвеждане на мерки за енергийна ефективност на закрит плувен басейн в гр. Стара Загора</a:t>
                      </a:r>
                      <a:endParaRPr kumimoji="0" lang="bg-BG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Реконструкция на склад и административна сграда в </a:t>
                      </a: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индустриалната </a:t>
                      </a:r>
                      <a:r>
                        <a:rPr kumimoji="0" lang="bg-BG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зона на Плевен</a:t>
                      </a:r>
                      <a:endParaRPr lang="bg-BG" sz="13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kumimoji="0" lang="ru-RU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упка на оборудване  и рехабилитация на индустриални халета, инфраструктура и сгради</a:t>
                      </a: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Инд. зона на Стара Загора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  <a:tab pos="63500" algn="l"/>
                        </a:tabLst>
                        <a:defRPr/>
                      </a:pPr>
                      <a:r>
                        <a:rPr kumimoji="0" lang="bg-BG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зграждане на собствено производствено предприятие в </a:t>
                      </a:r>
                      <a:r>
                        <a:rPr kumimoji="0" lang="ru-RU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северна </a:t>
                      </a:r>
                      <a:r>
                        <a:rPr kumimoji="0" lang="ru-RU" sz="13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промишлена зона на Плевен</a:t>
                      </a:r>
                      <a:endParaRPr kumimoji="0" lang="en-US" sz="13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402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>
                          <a:srgbClr val="E1003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Зърнени</a:t>
                      </a:r>
                      <a:r>
                        <a:rPr lang="ru-RU" sz="1100" b="0" baseline="0" dirty="0" smtClean="0"/>
                        <a:t> храни </a:t>
                      </a:r>
                      <a:r>
                        <a:rPr lang="ru-RU" sz="1100" b="0" baseline="0" dirty="0" smtClean="0"/>
                        <a:t>Силистра АД </a:t>
                      </a:r>
                      <a:r>
                        <a:rPr lang="ru-RU" sz="1100" b="0" dirty="0" smtClean="0"/>
                        <a:t> </a:t>
                      </a:r>
                      <a:endParaRPr lang="en-US" sz="1100" b="1" i="1" u="sng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0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Община Стара Загора</a:t>
                      </a:r>
                      <a:endParaRPr kumimoji="0" lang="bg-BG" sz="105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ЛС Комерс ООД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Холдинг Загора ООД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Инвеститор: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КХМ Текстил ООД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17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 млн. лв.</a:t>
                      </a:r>
                      <a:endParaRPr kumimoji="0" lang="en-US" sz="13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  <a:endParaRPr kumimoji="0" lang="en-US" sz="1200" b="1" i="1" u="sng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 млн. лв.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 млн. лв.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3,9 млн. лв.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b="1" i="1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Стойност на проекта: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4,6 млн. лв. </a:t>
                      </a:r>
                      <a:endParaRPr kumimoji="0" lang="en-US" sz="13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88987">
                <a:tc>
                  <a:txBody>
                    <a:bodyPr/>
                    <a:lstStyle/>
                    <a:p>
                      <a:endParaRPr lang="bg-BG" sz="1000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88987">
                <a:tc rowSpan="3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88987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388987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581532" y="975872"/>
            <a:ext cx="8229600" cy="2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g-BG" sz="2000" dirty="0">
                <a:solidFill>
                  <a:srgbClr val="C00000"/>
                </a:solidFill>
              </a:rPr>
              <a:t>Примерни проекти, финансирани от Фонда </a:t>
            </a:r>
            <a:endParaRPr kumimoji="0" lang="bg-BG" sz="2000" b="1" i="0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01" y="4835285"/>
            <a:ext cx="1684420" cy="14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48" y="4835285"/>
            <a:ext cx="1677452" cy="1420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13" y="4835285"/>
            <a:ext cx="1718895" cy="1420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26" y="4812287"/>
            <a:ext cx="1709394" cy="1400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" y="4792972"/>
            <a:ext cx="1819443" cy="142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>
            <a:spLocks noGrp="1"/>
          </p:cNvSpPr>
          <p:nvPr>
            <p:ph type="title"/>
          </p:nvPr>
        </p:nvSpPr>
        <p:spPr>
          <a:xfrm>
            <a:off x="529281" y="1277939"/>
            <a:ext cx="8229600" cy="385762"/>
          </a:xfrm>
        </p:spPr>
        <p:txBody>
          <a:bodyPr/>
          <a:lstStyle/>
          <a:p>
            <a:pPr algn="ctr"/>
            <a:r>
              <a:rPr lang="bg-BG" b="0" dirty="0" smtClean="0">
                <a:solidFill>
                  <a:srgbClr val="C00000"/>
                </a:solidFill>
              </a:rPr>
              <a:t>Възможни ЕЕ проекти</a:t>
            </a:r>
            <a:endParaRPr lang="bg-BG" b="0" dirty="0" smtClean="0">
              <a:solidFill>
                <a:srgbClr val="C0000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555396" y="2105424"/>
            <a:ext cx="6351476" cy="2919933"/>
          </a:xfrm>
        </p:spPr>
        <p:txBody>
          <a:bodyPr/>
          <a:lstStyle/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Рехабилитация на индустриални сгради</a:t>
            </a:r>
            <a:endParaRPr lang="ru-RU" sz="16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Градско осветление</a:t>
            </a:r>
            <a:endParaRPr lang="ru-RU" sz="16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Електромобилност</a:t>
            </a:r>
            <a:endParaRPr lang="ru-RU" sz="16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Енергийна ефективност на еднофамилни къщи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Енергийна ефективност на студентски общежития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Енергийна ефективност на исторически сгради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Енергийна ефективност на публични сгради</a:t>
            </a:r>
            <a:endParaRPr lang="ru-RU" sz="1600" dirty="0"/>
          </a:p>
          <a:p>
            <a:pPr algn="just">
              <a:spcBef>
                <a:spcPts val="600"/>
              </a:spcBef>
              <a:buFont typeface="Arial" charset="0"/>
              <a:buChar char="■"/>
            </a:pPr>
            <a:endParaRPr lang="bg-BG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"/>
          <p:cNvSpPr>
            <a:spLocks noGrp="1"/>
          </p:cNvSpPr>
          <p:nvPr>
            <p:ph type="title"/>
          </p:nvPr>
        </p:nvSpPr>
        <p:spPr>
          <a:xfrm>
            <a:off x="529281" y="1277939"/>
            <a:ext cx="8229600" cy="385762"/>
          </a:xfrm>
        </p:spPr>
        <p:txBody>
          <a:bodyPr/>
          <a:lstStyle/>
          <a:p>
            <a:pPr algn="ctr"/>
            <a:r>
              <a:rPr lang="bg-BG" b="0" dirty="0" smtClean="0">
                <a:solidFill>
                  <a:srgbClr val="C00000"/>
                </a:solidFill>
              </a:rPr>
              <a:t>Въпроси за обсъждане</a:t>
            </a:r>
            <a:endParaRPr lang="bg-BG" b="0" dirty="0" smtClean="0">
              <a:solidFill>
                <a:srgbClr val="C0000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1555396" y="2105424"/>
            <a:ext cx="6351476" cy="2919933"/>
          </a:xfrm>
        </p:spPr>
        <p:txBody>
          <a:bodyPr/>
          <a:lstStyle/>
          <a:p>
            <a:pPr algn="just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endParaRPr lang="bg-BG" sz="1200" b="0" dirty="0" smtClean="0"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Разумна задача и ясни отговорности</a:t>
            </a:r>
            <a:endParaRPr lang="ru-RU" sz="16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Ефективен и открит разговор (научност)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Можещ и енергичен спонсор</a:t>
            </a:r>
            <a:endParaRPr lang="ru-RU" sz="16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Обществени поръчки (естетика, икономика, регулации)</a:t>
            </a:r>
            <a:endParaRPr lang="ru-RU" sz="16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Разбиране (споделено) и растеж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Други</a:t>
            </a:r>
            <a:endParaRPr lang="ru-RU" sz="1600" dirty="0"/>
          </a:p>
          <a:p>
            <a:pPr algn="just">
              <a:spcBef>
                <a:spcPts val="600"/>
              </a:spcBef>
              <a:buFont typeface="Arial" charset="0"/>
              <a:buChar char="■"/>
            </a:pPr>
            <a:endParaRPr lang="bg-BG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12491</TotalTime>
  <Words>584</Words>
  <Application>Microsoft Office PowerPoint</Application>
  <PresentationFormat>On-screen Show (4:3)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</vt:lpstr>
      <vt:lpstr>Custom Design</vt:lpstr>
      <vt:lpstr>1_Custom Design</vt:lpstr>
      <vt:lpstr>PowerPoint Presentation</vt:lpstr>
      <vt:lpstr>Описание</vt:lpstr>
      <vt:lpstr>Примерни проекти, финансирани от Фонда  </vt:lpstr>
      <vt:lpstr>PowerPoint Presentation</vt:lpstr>
      <vt:lpstr>Възможни ЕЕ проекти</vt:lpstr>
      <vt:lpstr>Въпроси за обсъждане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Fankoff</dc:creator>
  <cp:lastModifiedBy>marsianets@yahoo.com</cp:lastModifiedBy>
  <cp:revision>424</cp:revision>
  <cp:lastPrinted>2018-08-23T10:05:48Z</cp:lastPrinted>
  <dcterms:created xsi:type="dcterms:W3CDTF">2009-02-08T11:59:35Z</dcterms:created>
  <dcterms:modified xsi:type="dcterms:W3CDTF">2019-04-23T11:32:54Z</dcterms:modified>
</cp:coreProperties>
</file>