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7" r:id="rId2"/>
    <p:sldId id="272" r:id="rId3"/>
    <p:sldId id="258" r:id="rId4"/>
    <p:sldId id="256" r:id="rId5"/>
    <p:sldId id="276" r:id="rId6"/>
    <p:sldId id="264" r:id="rId7"/>
    <p:sldId id="261" r:id="rId8"/>
    <p:sldId id="260" r:id="rId9"/>
    <p:sldId id="262" r:id="rId10"/>
    <p:sldId id="273" r:id="rId11"/>
    <p:sldId id="274" r:id="rId12"/>
    <p:sldId id="275" r:id="rId13"/>
    <p:sldId id="277" r:id="rId14"/>
    <p:sldId id="263" r:id="rId15"/>
    <p:sldId id="265" r:id="rId16"/>
    <p:sldId id="266" r:id="rId17"/>
    <p:sldId id="267" r:id="rId18"/>
    <p:sldId id="269" r:id="rId19"/>
    <p:sldId id="270" r:id="rId20"/>
    <p:sldId id="268" r:id="rId21"/>
    <p:sldId id="271" r:id="rId22"/>
  </p:sldIdLst>
  <p:sldSz cx="9144000" cy="6858000" type="screen4x3"/>
  <p:notesSz cx="6794500" cy="99314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6" initials="U"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p:scale>
          <a:sx n="94" d="100"/>
          <a:sy n="94" d="100"/>
        </p:scale>
        <p:origin x="-87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17.jpeg"/></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bg-BG" dirty="0" smtClean="0"/>
              <a:t>Крайни клиенти, сменили доставчика на електрическа енергия</a:t>
            </a:r>
            <a:endParaRPr lang="bg-BG" dirty="0"/>
          </a:p>
        </c:rich>
      </c:tx>
      <c:layout/>
      <c:overlay val="0"/>
    </c:title>
    <c:autoTitleDeleted val="0"/>
    <c:plotArea>
      <c:layout>
        <c:manualLayout>
          <c:layoutTarget val="inner"/>
          <c:xMode val="edge"/>
          <c:yMode val="edge"/>
          <c:x val="7.9355124463403662E-2"/>
          <c:y val="0.12466082016351276"/>
          <c:w val="0.88360664355638963"/>
          <c:h val="0.70190709767836401"/>
        </c:manualLayout>
      </c:layout>
      <c:lineChart>
        <c:grouping val="standard"/>
        <c:varyColors val="0"/>
        <c:ser>
          <c:idx val="0"/>
          <c:order val="0"/>
          <c:tx>
            <c:v>брой участници</c:v>
          </c:tx>
          <c:spPr>
            <a:ln w="38100"/>
            <a:effectLst>
              <a:outerShdw blurRad="50800" dist="50800" dir="5400000" algn="ctr" rotWithShape="0">
                <a:srgbClr val="00003E"/>
              </a:outerShdw>
            </a:effectLst>
          </c:spPr>
          <c:marker>
            <c:spPr>
              <a:noFill/>
              <a:effectLst>
                <a:outerShdw blurRad="50800" dist="50800" dir="5400000" algn="ctr" rotWithShape="0">
                  <a:srgbClr val="00003E"/>
                </a:outerShdw>
              </a:effectLst>
            </c:spPr>
          </c:marker>
          <c:dLbls>
            <c:dLbl>
              <c:idx val="0"/>
              <c:layout>
                <c:manualLayout>
                  <c:x val="-2.1505373309432831E-2"/>
                  <c:y val="-2.8103044496487119E-2"/>
                </c:manualLayout>
              </c:layout>
              <c:dLblPos val="r"/>
              <c:showLegendKey val="0"/>
              <c:showVal val="1"/>
              <c:showCatName val="0"/>
              <c:showSerName val="0"/>
              <c:showPercent val="0"/>
              <c:showBubbleSize val="0"/>
            </c:dLbl>
            <c:dLbl>
              <c:idx val="1"/>
              <c:layout>
                <c:manualLayout>
                  <c:x val="-2.8673848497953843E-2"/>
                  <c:y val="-6.8773654779098539E-2"/>
                </c:manualLayout>
              </c:layout>
              <c:dLblPos val="r"/>
              <c:showLegendKey val="0"/>
              <c:showVal val="1"/>
              <c:showCatName val="0"/>
              <c:showSerName val="0"/>
              <c:showPercent val="0"/>
              <c:showBubbleSize val="0"/>
            </c:dLbl>
            <c:dLbl>
              <c:idx val="2"/>
              <c:layout>
                <c:manualLayout>
                  <c:x val="-2.3297487751885566E-2"/>
                  <c:y val="3.1225604996096799E-2"/>
                </c:manualLayout>
              </c:layout>
              <c:dLblPos val="r"/>
              <c:showLegendKey val="0"/>
              <c:showVal val="1"/>
              <c:showCatName val="0"/>
              <c:showSerName val="0"/>
              <c:showPercent val="0"/>
              <c:showBubbleSize val="0"/>
            </c:dLbl>
            <c:dLbl>
              <c:idx val="3"/>
              <c:layout>
                <c:manualLayout>
                  <c:x val="-4.3010746618865663E-2"/>
                  <c:y val="-4.3715846994535519E-2"/>
                </c:manualLayout>
              </c:layout>
              <c:dLblPos val="r"/>
              <c:showLegendKey val="0"/>
              <c:showVal val="1"/>
              <c:showCatName val="0"/>
              <c:showSerName val="0"/>
              <c:showPercent val="0"/>
              <c:showBubbleSize val="0"/>
            </c:dLbl>
            <c:dLbl>
              <c:idx val="4"/>
              <c:layout>
                <c:manualLayout>
                  <c:x val="-2.1505373309432831E-2"/>
                  <c:y val="-5.9328649492583922E-2"/>
                </c:manualLayout>
              </c:layout>
              <c:dLblPos val="r"/>
              <c:showLegendKey val="0"/>
              <c:showVal val="1"/>
              <c:showCatName val="0"/>
              <c:showSerName val="0"/>
              <c:showPercent val="0"/>
              <c:showBubbleSize val="0"/>
            </c:dLbl>
            <c:dLbl>
              <c:idx val="5"/>
              <c:layout>
                <c:manualLayout>
                  <c:x val="-1.0752686654716416E-2"/>
                  <c:y val="-4.3715846994535519E-2"/>
                </c:manualLayout>
              </c:layout>
              <c:dLblPos val="r"/>
              <c:showLegendKey val="0"/>
              <c:showVal val="1"/>
              <c:showCatName val="0"/>
              <c:showSerName val="0"/>
              <c:showPercent val="0"/>
              <c:showBubbleSize val="0"/>
            </c:dLbl>
            <c:dLbl>
              <c:idx val="6"/>
              <c:layout>
                <c:manualLayout>
                  <c:x val="7.1684577698109429E-3"/>
                  <c:y val="-4.9960967993754879E-2"/>
                </c:manualLayout>
              </c:layout>
              <c:dLblPos val="r"/>
              <c:showLegendKey val="0"/>
              <c:showVal val="1"/>
              <c:showCatName val="0"/>
              <c:showSerName val="0"/>
              <c:showPercent val="0"/>
              <c:showBubbleSize val="0"/>
            </c:dLbl>
            <c:dLbl>
              <c:idx val="7"/>
              <c:layout>
                <c:manualLayout>
                  <c:x val="2.8673831079243772E-2"/>
                  <c:y val="-5.6206088992974239E-2"/>
                </c:manualLayout>
              </c:layout>
              <c:dLblPos val="r"/>
              <c:showLegendKey val="0"/>
              <c:showVal val="1"/>
              <c:showCatName val="0"/>
              <c:showSerName val="0"/>
              <c:showPercent val="0"/>
              <c:showBubbleSize val="0"/>
            </c:dLbl>
            <c:dLbl>
              <c:idx val="8"/>
              <c:layout>
                <c:manualLayout>
                  <c:x val="2.8673831079243772E-2"/>
                  <c:y val="-8.4309133489461355E-2"/>
                </c:manualLayout>
              </c:layout>
              <c:dLblPos val="r"/>
              <c:showLegendKey val="0"/>
              <c:showVal val="1"/>
              <c:showCatName val="0"/>
              <c:showSerName val="0"/>
              <c:showPercent val="0"/>
              <c:showBubbleSize val="0"/>
            </c:dLbl>
            <c:dLbl>
              <c:idx val="9"/>
              <c:layout>
                <c:manualLayout>
                  <c:x val="4.1218632176412924E-2"/>
                  <c:y val="-9.0554254488680722E-2"/>
                </c:manualLayout>
              </c:layout>
              <c:dLblPos val="r"/>
              <c:showLegendKey val="0"/>
              <c:showVal val="1"/>
              <c:showCatName val="0"/>
              <c:showSerName val="0"/>
              <c:showPercent val="0"/>
              <c:showBubbleSize val="0"/>
            </c:dLbl>
            <c:dLbl>
              <c:idx val="10"/>
              <c:layout>
                <c:manualLayout>
                  <c:x val="4.3010746618865663E-2"/>
                  <c:y val="-0.11241217798594848"/>
                </c:manualLayout>
              </c:layout>
              <c:dLblPos val="r"/>
              <c:showLegendKey val="0"/>
              <c:showVal val="1"/>
              <c:showCatName val="0"/>
              <c:showSerName val="0"/>
              <c:showPercent val="0"/>
              <c:showBubbleSize val="0"/>
            </c:dLbl>
            <c:dLbl>
              <c:idx val="11"/>
              <c:layout>
                <c:manualLayout>
                  <c:x val="3.5842288849054715E-2"/>
                  <c:y val="-0.1249024199843872"/>
                </c:manualLayout>
              </c:layout>
              <c:dLblPos val="r"/>
              <c:showLegendKey val="0"/>
              <c:showVal val="1"/>
              <c:showCatName val="0"/>
              <c:showSerName val="0"/>
              <c:showPercent val="0"/>
              <c:showBubbleSize val="0"/>
            </c:dLbl>
            <c:dLbl>
              <c:idx val="12"/>
              <c:layout>
                <c:manualLayout>
                  <c:x val="3.7634403291507454E-2"/>
                  <c:y val="-0.13739266198282593"/>
                </c:manualLayout>
              </c:layout>
              <c:dLblPos val="r"/>
              <c:showLegendKey val="0"/>
              <c:showVal val="1"/>
              <c:showCatName val="0"/>
              <c:showSerName val="0"/>
              <c:showPercent val="0"/>
              <c:showBubbleSize val="0"/>
            </c:dLbl>
            <c:dLbl>
              <c:idx val="13"/>
              <c:layout>
                <c:manualLayout>
                  <c:x val="4.6594975503771133E-2"/>
                  <c:y val="-0.12177985948477751"/>
                </c:manualLayout>
              </c:layout>
              <c:dLblPos val="r"/>
              <c:showLegendKey val="0"/>
              <c:showVal val="1"/>
              <c:showCatName val="0"/>
              <c:showSerName val="0"/>
              <c:showPercent val="0"/>
              <c:showBubbleSize val="0"/>
            </c:dLbl>
            <c:dLbl>
              <c:idx val="14"/>
              <c:layout>
                <c:manualLayout>
                  <c:x val="4.8387089946223864E-2"/>
                  <c:y val="-0.15925058548009369"/>
                </c:manualLayout>
              </c:layout>
              <c:dLblPos val="r"/>
              <c:showLegendKey val="0"/>
              <c:showVal val="1"/>
              <c:showCatName val="0"/>
              <c:showSerName val="0"/>
              <c:showPercent val="0"/>
              <c:showBubbleSize val="0"/>
            </c:dLbl>
            <c:dLbl>
              <c:idx val="15"/>
              <c:layout>
                <c:manualLayout>
                  <c:x val="6.451611992829856E-2"/>
                  <c:y val="-0.14988290398126464"/>
                </c:manualLayout>
              </c:layout>
              <c:dLblPos val="r"/>
              <c:showLegendKey val="0"/>
              <c:showVal val="1"/>
              <c:showCatName val="0"/>
              <c:showSerName val="0"/>
              <c:showPercent val="0"/>
              <c:showBubbleSize val="0"/>
            </c:dLbl>
            <c:dLbl>
              <c:idx val="16"/>
              <c:layout>
                <c:manualLayout>
                  <c:x val="-3.9485666547586879E-3"/>
                  <c:y val="2.5867496204125467E-2"/>
                </c:manualLayout>
              </c:layout>
              <c:dLblPos val="r"/>
              <c:showLegendKey val="0"/>
              <c:showVal val="1"/>
              <c:showCatName val="0"/>
              <c:showSerName val="0"/>
              <c:showPercent val="0"/>
              <c:showBubbleSize val="0"/>
            </c:dLbl>
            <c:dLbl>
              <c:idx val="17"/>
              <c:layout>
                <c:manualLayout>
                  <c:x val="6.580944424597974E-3"/>
                  <c:y val="2.1164315076102655E-2"/>
                </c:manualLayout>
              </c:layout>
              <c:dLblPos val="r"/>
              <c:showLegendKey val="0"/>
              <c:showVal val="1"/>
              <c:showCatName val="0"/>
              <c:showSerName val="0"/>
              <c:showPercent val="0"/>
              <c:showBubbleSize val="0"/>
            </c:dLbl>
            <c:dLbl>
              <c:idx val="18"/>
              <c:layout>
                <c:manualLayout>
                  <c:x val="1.9742833273793923E-2"/>
                  <c:y val="-1.4109543384068437E-2"/>
                </c:manualLayout>
              </c:layout>
              <c:dLblPos val="r"/>
              <c:showLegendKey val="0"/>
              <c:showVal val="1"/>
              <c:showCatName val="0"/>
              <c:showSerName val="0"/>
              <c:showPercent val="0"/>
              <c:showBubbleSize val="0"/>
            </c:dLbl>
            <c:dLbl>
              <c:idx val="20"/>
              <c:layout>
                <c:manualLayout>
                  <c:x val="-5.2647555396783795E-3"/>
                  <c:y val="3.0570677332148279E-2"/>
                </c:manualLayout>
              </c:layout>
              <c:dLblPos val="r"/>
              <c:showLegendKey val="0"/>
              <c:showVal val="1"/>
              <c:showCatName val="0"/>
              <c:showSerName val="0"/>
              <c:showPercent val="0"/>
              <c:showBubbleSize val="0"/>
            </c:dLbl>
            <c:dLbl>
              <c:idx val="21"/>
              <c:layout>
                <c:manualLayout>
                  <c:x val="-4.7382799857105418E-2"/>
                  <c:y val="-1.6461133948079843E-2"/>
                </c:manualLayout>
              </c:layout>
              <c:dLblPos val="r"/>
              <c:showLegendKey val="0"/>
              <c:showVal val="1"/>
              <c:showCatName val="0"/>
              <c:showSerName val="0"/>
              <c:showPercent val="0"/>
              <c:showBubbleSize val="0"/>
            </c:dLbl>
            <c:spPr>
              <a:effectLst>
                <a:outerShdw blurRad="50800" dist="50800" dir="5400000" algn="ctr" rotWithShape="0">
                  <a:schemeClr val="bg1"/>
                </a:outerShdw>
              </a:effectLst>
            </c:spPr>
            <c:txPr>
              <a:bodyPr/>
              <a:lstStyle/>
              <a:p>
                <a:pPr>
                  <a:defRPr sz="1410" b="1" baseline="0"/>
                </a:pPr>
                <a:endParaRPr lang="bg-BG"/>
              </a:p>
            </c:txPr>
            <c:dLblPos val="r"/>
            <c:showLegendKey val="0"/>
            <c:showVal val="1"/>
            <c:showCatName val="0"/>
            <c:showSerName val="0"/>
            <c:showPercent val="0"/>
            <c:showBubbleSize val="0"/>
            <c:showLeaderLines val="0"/>
          </c:dLbls>
          <c:cat>
            <c:numRef>
              <c:f>ОБЩО!$B$19:$B$40</c:f>
              <c:numCache>
                <c:formatCode>m/d/yyyy</c:formatCode>
                <c:ptCount val="22"/>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numCache>
            </c:numRef>
          </c:cat>
          <c:val>
            <c:numRef>
              <c:f>ОБЩО!$D$19:$D$40</c:f>
              <c:numCache>
                <c:formatCode>General</c:formatCode>
                <c:ptCount val="22"/>
                <c:pt idx="0">
                  <c:v>2384</c:v>
                </c:pt>
                <c:pt idx="1">
                  <c:v>2582</c:v>
                </c:pt>
                <c:pt idx="2">
                  <c:v>2865</c:v>
                </c:pt>
                <c:pt idx="3">
                  <c:v>3083</c:v>
                </c:pt>
                <c:pt idx="4">
                  <c:v>3325</c:v>
                </c:pt>
                <c:pt idx="5">
                  <c:v>3480</c:v>
                </c:pt>
                <c:pt idx="6">
                  <c:v>3712</c:v>
                </c:pt>
                <c:pt idx="7">
                  <c:v>4044</c:v>
                </c:pt>
                <c:pt idx="8">
                  <c:v>4279</c:v>
                </c:pt>
                <c:pt idx="9">
                  <c:v>4547</c:v>
                </c:pt>
                <c:pt idx="10">
                  <c:v>4869</c:v>
                </c:pt>
                <c:pt idx="11">
                  <c:v>5188</c:v>
                </c:pt>
                <c:pt idx="12">
                  <c:v>5619</c:v>
                </c:pt>
                <c:pt idx="13">
                  <c:v>5881</c:v>
                </c:pt>
                <c:pt idx="14">
                  <c:v>6301</c:v>
                </c:pt>
                <c:pt idx="15">
                  <c:v>6787</c:v>
                </c:pt>
                <c:pt idx="16">
                  <c:v>7399</c:v>
                </c:pt>
                <c:pt idx="17">
                  <c:v>7946</c:v>
                </c:pt>
                <c:pt idx="18">
                  <c:v>8600</c:v>
                </c:pt>
                <c:pt idx="19">
                  <c:v>9647</c:v>
                </c:pt>
                <c:pt idx="20">
                  <c:v>10689</c:v>
                </c:pt>
                <c:pt idx="21">
                  <c:v>11498</c:v>
                </c:pt>
              </c:numCache>
            </c:numRef>
          </c:val>
          <c:smooth val="0"/>
        </c:ser>
        <c:dLbls>
          <c:showLegendKey val="0"/>
          <c:showVal val="0"/>
          <c:showCatName val="0"/>
          <c:showSerName val="0"/>
          <c:showPercent val="0"/>
          <c:showBubbleSize val="0"/>
        </c:dLbls>
        <c:marker val="1"/>
        <c:smooth val="0"/>
        <c:axId val="30401280"/>
        <c:axId val="30402816"/>
      </c:lineChart>
      <c:dateAx>
        <c:axId val="30401280"/>
        <c:scaling>
          <c:orientation val="minMax"/>
        </c:scaling>
        <c:delete val="0"/>
        <c:axPos val="b"/>
        <c:numFmt formatCode="m/d/yyyy" sourceLinked="1"/>
        <c:majorTickMark val="out"/>
        <c:minorTickMark val="none"/>
        <c:tickLblPos val="nextTo"/>
        <c:crossAx val="30402816"/>
        <c:crosses val="autoZero"/>
        <c:auto val="1"/>
        <c:lblOffset val="100"/>
        <c:baseTimeUnit val="months"/>
      </c:dateAx>
      <c:valAx>
        <c:axId val="30402816"/>
        <c:scaling>
          <c:orientation val="minMax"/>
          <c:max val="12000"/>
          <c:min val="1000"/>
        </c:scaling>
        <c:delete val="0"/>
        <c:axPos val="l"/>
        <c:majorGridlines/>
        <c:numFmt formatCode="General" sourceLinked="1"/>
        <c:majorTickMark val="out"/>
        <c:minorTickMark val="none"/>
        <c:tickLblPos val="nextTo"/>
        <c:crossAx val="30401280"/>
        <c:crosses val="autoZero"/>
        <c:crossBetween val="between"/>
        <c:majorUnit val="500"/>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legend>
      <c:legendPos val="r"/>
      <c:layout>
        <c:manualLayout>
          <c:xMode val="edge"/>
          <c:yMode val="edge"/>
          <c:x val="1.6987438479828788E-2"/>
          <c:y val="6.5853608858275001E-2"/>
          <c:w val="0.18754466879456244"/>
          <c:h val="5.6464991056445812E-2"/>
        </c:manualLayout>
      </c:layout>
      <c:overlay val="0"/>
      <c:txPr>
        <a:bodyPr/>
        <a:lstStyle/>
        <a:p>
          <a:pPr rtl="0">
            <a:defRPr/>
          </a:pPr>
          <a:endParaRPr lang="bg-BG"/>
        </a:p>
      </c:txPr>
    </c:legend>
    <c:plotVisOnly val="1"/>
    <c:dispBlanksAs val="gap"/>
    <c:showDLblsOverMax val="0"/>
  </c:chart>
  <c:spPr>
    <a:blipFill>
      <a:blip xmlns:r="http://schemas.openxmlformats.org/officeDocument/2006/relationships" r:embed="rId1"/>
      <a:tile tx="0" ty="0" sx="100000" sy="100000" flip="none" algn="tl"/>
    </a:blip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500972114209533"/>
          <c:y val="5.1400554097404488E-2"/>
          <c:w val="0.84190243783748542"/>
          <c:h val="0.64664588801399825"/>
        </c:manualLayout>
      </c:layout>
      <c:bar3DChart>
        <c:barDir val="col"/>
        <c:grouping val="clustered"/>
        <c:varyColors val="0"/>
        <c:ser>
          <c:idx val="0"/>
          <c:order val="0"/>
          <c:tx>
            <c:v>Потребление ДПИ</c:v>
          </c:tx>
          <c:invertIfNegative val="0"/>
          <c:cat>
            <c:strRef>
              <c:f>Sheet2!$C$30:$C$34</c:f>
              <c:strCache>
                <c:ptCount val="5"/>
                <c:pt idx="0">
                  <c:v>EСО</c:v>
                </c:pt>
                <c:pt idx="1">
                  <c:v>ЧЕЗ</c:v>
                </c:pt>
                <c:pt idx="2">
                  <c:v>ЕВН</c:v>
                </c:pt>
                <c:pt idx="3">
                  <c:v>Енерго-про</c:v>
                </c:pt>
                <c:pt idx="4">
                  <c:v>Златни пясъци</c:v>
                </c:pt>
              </c:strCache>
            </c:strRef>
          </c:cat>
          <c:val>
            <c:numRef>
              <c:f>Sheet2!$D$30:$D$34</c:f>
              <c:numCache>
                <c:formatCode>General</c:formatCode>
                <c:ptCount val="5"/>
                <c:pt idx="0">
                  <c:v>4595040</c:v>
                </c:pt>
                <c:pt idx="1">
                  <c:v>25709132</c:v>
                </c:pt>
                <c:pt idx="2">
                  <c:v>6019697</c:v>
                </c:pt>
                <c:pt idx="3">
                  <c:v>3687392</c:v>
                </c:pt>
                <c:pt idx="4">
                  <c:v>0</c:v>
                </c:pt>
              </c:numCache>
            </c:numRef>
          </c:val>
        </c:ser>
        <c:ser>
          <c:idx val="1"/>
          <c:order val="1"/>
          <c:tx>
            <c:v>Потребление "Регулиран пазар"</c:v>
          </c:tx>
          <c:invertIfNegative val="0"/>
          <c:cat>
            <c:strRef>
              <c:f>Sheet2!$C$30:$C$34</c:f>
              <c:strCache>
                <c:ptCount val="5"/>
                <c:pt idx="0">
                  <c:v>EСО</c:v>
                </c:pt>
                <c:pt idx="1">
                  <c:v>ЧЕЗ</c:v>
                </c:pt>
                <c:pt idx="2">
                  <c:v>ЕВН</c:v>
                </c:pt>
                <c:pt idx="3">
                  <c:v>Енерго-про</c:v>
                </c:pt>
                <c:pt idx="4">
                  <c:v>Златни пясъци</c:v>
                </c:pt>
              </c:strCache>
            </c:strRef>
          </c:cat>
          <c:val>
            <c:numRef>
              <c:f>Sheet2!$E$30:$E$34</c:f>
              <c:numCache>
                <c:formatCode>General</c:formatCode>
                <c:ptCount val="5"/>
                <c:pt idx="0">
                  <c:v>0</c:v>
                </c:pt>
                <c:pt idx="1">
                  <c:v>527196928</c:v>
                </c:pt>
                <c:pt idx="2">
                  <c:v>400919173</c:v>
                </c:pt>
                <c:pt idx="3">
                  <c:v>295968729</c:v>
                </c:pt>
                <c:pt idx="4">
                  <c:v>1200044</c:v>
                </c:pt>
              </c:numCache>
            </c:numRef>
          </c:val>
        </c:ser>
        <c:ser>
          <c:idx val="2"/>
          <c:order val="2"/>
          <c:tx>
            <c:v>Потребление "Свободен пазар"</c:v>
          </c:tx>
          <c:invertIfNegative val="0"/>
          <c:cat>
            <c:strRef>
              <c:f>Sheet2!$C$30:$C$34</c:f>
              <c:strCache>
                <c:ptCount val="5"/>
                <c:pt idx="0">
                  <c:v>EСО</c:v>
                </c:pt>
                <c:pt idx="1">
                  <c:v>ЧЕЗ</c:v>
                </c:pt>
                <c:pt idx="2">
                  <c:v>ЕВН</c:v>
                </c:pt>
                <c:pt idx="3">
                  <c:v>Енерго-про</c:v>
                </c:pt>
                <c:pt idx="4">
                  <c:v>Златни пясъци</c:v>
                </c:pt>
              </c:strCache>
            </c:strRef>
          </c:cat>
          <c:val>
            <c:numRef>
              <c:f>Sheet2!$F$30:$F$34</c:f>
              <c:numCache>
                <c:formatCode>General</c:formatCode>
                <c:ptCount val="5"/>
                <c:pt idx="0">
                  <c:v>587080194</c:v>
                </c:pt>
                <c:pt idx="1">
                  <c:v>227051879</c:v>
                </c:pt>
                <c:pt idx="2">
                  <c:v>242759974</c:v>
                </c:pt>
                <c:pt idx="3">
                  <c:v>143038435</c:v>
                </c:pt>
                <c:pt idx="4">
                  <c:v>1305106</c:v>
                </c:pt>
              </c:numCache>
            </c:numRef>
          </c:val>
        </c:ser>
        <c:dLbls>
          <c:showLegendKey val="0"/>
          <c:showVal val="0"/>
          <c:showCatName val="0"/>
          <c:showSerName val="0"/>
          <c:showPercent val="0"/>
          <c:showBubbleSize val="0"/>
        </c:dLbls>
        <c:gapWidth val="150"/>
        <c:shape val="box"/>
        <c:axId val="60699008"/>
        <c:axId val="60700544"/>
        <c:axId val="0"/>
      </c:bar3DChart>
      <c:catAx>
        <c:axId val="60699008"/>
        <c:scaling>
          <c:orientation val="minMax"/>
        </c:scaling>
        <c:delete val="0"/>
        <c:axPos val="b"/>
        <c:majorTickMark val="out"/>
        <c:minorTickMark val="none"/>
        <c:tickLblPos val="nextTo"/>
        <c:crossAx val="60700544"/>
        <c:crosses val="autoZero"/>
        <c:auto val="1"/>
        <c:lblAlgn val="ctr"/>
        <c:lblOffset val="100"/>
        <c:noMultiLvlLbl val="0"/>
      </c:catAx>
      <c:valAx>
        <c:axId val="60700544"/>
        <c:scaling>
          <c:orientation val="minMax"/>
        </c:scaling>
        <c:delete val="0"/>
        <c:axPos val="l"/>
        <c:majorGridlines/>
        <c:numFmt formatCode="General" sourceLinked="1"/>
        <c:majorTickMark val="out"/>
        <c:minorTickMark val="none"/>
        <c:tickLblPos val="nextTo"/>
        <c:crossAx val="60699008"/>
        <c:crosses val="autoZero"/>
        <c:crossBetween val="between"/>
      </c:valAx>
    </c:plotArea>
    <c:legend>
      <c:legendPos val="r"/>
      <c:layout>
        <c:manualLayout>
          <c:xMode val="edge"/>
          <c:yMode val="edge"/>
          <c:x val="0.22359914758575208"/>
          <c:y val="0.75281516339454335"/>
          <c:w val="0.65130240905132408"/>
          <c:h val="0.14508669310913508"/>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6076A-B681-45CE-B4FA-DADF43DAC7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bg-BG"/>
        </a:p>
      </dgm:t>
    </dgm:pt>
    <dgm:pt modelId="{26070531-7729-4A4A-9760-13D7A0CE262F}">
      <dgm:prSet phldrT="[Text]"/>
      <dgm:spPr/>
      <dgm:t>
        <a:bodyPr/>
        <a:lstStyle/>
        <a:p>
          <a:r>
            <a:rPr lang="bg-BG" dirty="0" smtClean="0"/>
            <a:t>От кого мога да закупя енергия на либерализирания пазар?</a:t>
          </a:r>
          <a:endParaRPr lang="bg-BG" dirty="0"/>
        </a:p>
      </dgm:t>
    </dgm:pt>
    <dgm:pt modelId="{B19C8F8E-AA1E-4FE4-8302-11AE75D8A656}" type="parTrans" cxnId="{79218801-9C58-4683-A4B4-6CFF291D17FC}">
      <dgm:prSet/>
      <dgm:spPr/>
      <dgm:t>
        <a:bodyPr/>
        <a:lstStyle/>
        <a:p>
          <a:endParaRPr lang="bg-BG"/>
        </a:p>
      </dgm:t>
    </dgm:pt>
    <dgm:pt modelId="{4C7E42A3-0C0B-40D2-9DAC-9DFE9DB9A42E}" type="sibTrans" cxnId="{79218801-9C58-4683-A4B4-6CFF291D17FC}">
      <dgm:prSet/>
      <dgm:spPr/>
      <dgm:t>
        <a:bodyPr/>
        <a:lstStyle/>
        <a:p>
          <a:endParaRPr lang="bg-BG"/>
        </a:p>
      </dgm:t>
    </dgm:pt>
    <dgm:pt modelId="{3D107B9B-542B-4D29-A735-D9347AFADF39}">
      <dgm:prSet phldrT="[Text]" custT="1"/>
      <dgm:spPr/>
      <dgm:t>
        <a:bodyPr/>
        <a:lstStyle/>
        <a:p>
          <a:pPr algn="just"/>
          <a:r>
            <a:rPr lang="bg-BG" sz="1200" dirty="0" smtClean="0">
              <a:solidFill>
                <a:srgbClr val="002060"/>
              </a:solidFill>
              <a:latin typeface="Verdana" pitchFamily="34" charset="0"/>
              <a:ea typeface="Verdana" pitchFamily="34" charset="0"/>
              <a:cs typeface="Verdana" pitchFamily="34" charset="0"/>
            </a:rPr>
            <a:t>Електрическа енергия на либерализирания пазар може да закупувате от избран от Вас лицензиран търговец на електрическа енергия</a:t>
          </a:r>
          <a:r>
            <a:rPr lang="bg-BG" sz="1200" dirty="0" smtClean="0"/>
            <a:t>.</a:t>
          </a:r>
          <a:endParaRPr lang="bg-BG" sz="1200" dirty="0"/>
        </a:p>
      </dgm:t>
    </dgm:pt>
    <dgm:pt modelId="{D5827829-A054-4AFD-898B-88946D26FCC6}" type="parTrans" cxnId="{94F9EEA0-8B14-45FC-98BD-14DF4F09B5F2}">
      <dgm:prSet/>
      <dgm:spPr/>
      <dgm:t>
        <a:bodyPr/>
        <a:lstStyle/>
        <a:p>
          <a:endParaRPr lang="bg-BG"/>
        </a:p>
      </dgm:t>
    </dgm:pt>
    <dgm:pt modelId="{3780BEE8-F293-4184-82FF-7DD57A8BD705}" type="sibTrans" cxnId="{94F9EEA0-8B14-45FC-98BD-14DF4F09B5F2}">
      <dgm:prSet/>
      <dgm:spPr/>
      <dgm:t>
        <a:bodyPr/>
        <a:lstStyle/>
        <a:p>
          <a:endParaRPr lang="bg-BG"/>
        </a:p>
      </dgm:t>
    </dgm:pt>
    <dgm:pt modelId="{35E9E17A-120F-45BF-B307-05C9E3C2D56C}">
      <dgm:prSet phldrT="[Text]"/>
      <dgm:spPr/>
      <dgm:t>
        <a:bodyPr/>
        <a:lstStyle/>
        <a:p>
          <a:r>
            <a:rPr lang="bg-BG" dirty="0" smtClean="0"/>
            <a:t>Какви договори се сключват на свободния пазар и с кого?</a:t>
          </a:r>
          <a:endParaRPr lang="bg-BG" dirty="0"/>
        </a:p>
      </dgm:t>
    </dgm:pt>
    <dgm:pt modelId="{CED0A622-A68D-41F6-9CB1-43A404979479}" type="parTrans" cxnId="{38D9B7F9-CD60-4AEF-82A9-6DE167EBB75F}">
      <dgm:prSet/>
      <dgm:spPr/>
      <dgm:t>
        <a:bodyPr/>
        <a:lstStyle/>
        <a:p>
          <a:endParaRPr lang="bg-BG"/>
        </a:p>
      </dgm:t>
    </dgm:pt>
    <dgm:pt modelId="{7311792A-930D-43DF-9894-C1E2CD0003A0}" type="sibTrans" cxnId="{38D9B7F9-CD60-4AEF-82A9-6DE167EBB75F}">
      <dgm:prSet/>
      <dgm:spPr/>
      <dgm:t>
        <a:bodyPr/>
        <a:lstStyle/>
        <a:p>
          <a:endParaRPr lang="bg-BG"/>
        </a:p>
      </dgm:t>
    </dgm:pt>
    <dgm:pt modelId="{E0A7608C-F9C1-4F23-B01C-CE09EE5FCECA}">
      <dgm:prSet phldrT="[Text]" custT="1"/>
      <dgm:spPr/>
      <dgm:t>
        <a:bodyPr/>
        <a:lstStyle/>
        <a:p>
          <a:pPr algn="l"/>
          <a:r>
            <a:rPr lang="bg-BG" sz="1200" dirty="0" smtClean="0">
              <a:solidFill>
                <a:srgbClr val="002060"/>
              </a:solidFill>
              <a:latin typeface="Verdana" pitchFamily="34" charset="0"/>
              <a:ea typeface="Verdana" pitchFamily="34" charset="0"/>
              <a:cs typeface="Verdana" pitchFamily="34" charset="0"/>
            </a:rPr>
            <a:t>Договор за покупка на електрическа енергия с лицензиран търговец</a:t>
          </a:r>
          <a:endParaRPr lang="bg-BG" sz="1200" dirty="0">
            <a:solidFill>
              <a:srgbClr val="002060"/>
            </a:solidFill>
            <a:latin typeface="Verdana" pitchFamily="34" charset="0"/>
            <a:ea typeface="Verdana" pitchFamily="34" charset="0"/>
            <a:cs typeface="Verdana" pitchFamily="34" charset="0"/>
          </a:endParaRPr>
        </a:p>
      </dgm:t>
    </dgm:pt>
    <dgm:pt modelId="{B5EFB68E-964C-4B33-93A2-68C7A9D63277}" type="parTrans" cxnId="{48A76E8F-DFE7-4C85-A398-20EAE2E88621}">
      <dgm:prSet/>
      <dgm:spPr/>
      <dgm:t>
        <a:bodyPr/>
        <a:lstStyle/>
        <a:p>
          <a:endParaRPr lang="bg-BG"/>
        </a:p>
      </dgm:t>
    </dgm:pt>
    <dgm:pt modelId="{6EF7C7B9-705A-416F-9B62-C2C96C7DFC1E}" type="sibTrans" cxnId="{48A76E8F-DFE7-4C85-A398-20EAE2E88621}">
      <dgm:prSet/>
      <dgm:spPr/>
      <dgm:t>
        <a:bodyPr/>
        <a:lstStyle/>
        <a:p>
          <a:endParaRPr lang="bg-BG"/>
        </a:p>
      </dgm:t>
    </dgm:pt>
    <dgm:pt modelId="{4905FF4F-D640-493E-8CBE-8FE8ED1FCBA4}">
      <dgm:prSet phldrT="[Text]"/>
      <dgm:spPr/>
      <dgm:t>
        <a:bodyPr/>
        <a:lstStyle/>
        <a:p>
          <a:r>
            <a:rPr lang="bg-BG" smtClean="0"/>
            <a:t>Кога мога да изляза на свободния пазар?</a:t>
          </a:r>
          <a:endParaRPr lang="bg-BG" dirty="0"/>
        </a:p>
      </dgm:t>
    </dgm:pt>
    <dgm:pt modelId="{C5F62ACD-CAA9-4273-846C-7A9563B86CB0}" type="parTrans" cxnId="{B2DBE4D1-0543-428B-A164-9B8FC0BDA816}">
      <dgm:prSet/>
      <dgm:spPr/>
      <dgm:t>
        <a:bodyPr/>
        <a:lstStyle/>
        <a:p>
          <a:endParaRPr lang="bg-BG"/>
        </a:p>
      </dgm:t>
    </dgm:pt>
    <dgm:pt modelId="{20F0C26A-2695-4068-9EA6-5D1C0A820A2B}" type="sibTrans" cxnId="{B2DBE4D1-0543-428B-A164-9B8FC0BDA816}">
      <dgm:prSet/>
      <dgm:spPr/>
      <dgm:t>
        <a:bodyPr/>
        <a:lstStyle/>
        <a:p>
          <a:endParaRPr lang="bg-BG"/>
        </a:p>
      </dgm:t>
    </dgm:pt>
    <dgm:pt modelId="{700F2952-5063-4106-947E-40112E70080B}">
      <dgm:prSet phldrT="[Text]" custT="1"/>
      <dgm:spPr/>
      <dgm:t>
        <a:bodyPr/>
        <a:lstStyle/>
        <a:p>
          <a:pPr algn="l"/>
          <a:r>
            <a:rPr lang="bg-BG" sz="1200" b="0" dirty="0" smtClean="0">
              <a:solidFill>
                <a:srgbClr val="002060"/>
              </a:solidFill>
              <a:latin typeface="Verdana" pitchFamily="34" charset="0"/>
              <a:ea typeface="Verdana" pitchFamily="34" charset="0"/>
              <a:cs typeface="Verdana" pitchFamily="34" charset="0"/>
            </a:rPr>
            <a:t>Съгласно ЗЕ всеки клиент има право да смени на доставчика си на електрическа енергия.  </a:t>
          </a:r>
          <a:endParaRPr lang="bg-BG" sz="1200" b="0" dirty="0">
            <a:solidFill>
              <a:srgbClr val="002060"/>
            </a:solidFill>
            <a:latin typeface="Verdana" pitchFamily="34" charset="0"/>
            <a:ea typeface="Verdana" pitchFamily="34" charset="0"/>
            <a:cs typeface="Verdana" pitchFamily="34" charset="0"/>
          </a:endParaRPr>
        </a:p>
      </dgm:t>
    </dgm:pt>
    <dgm:pt modelId="{6FC24B02-2F81-4DB9-92B5-7A1E2361042D}" type="sibTrans" cxnId="{0F4B3B55-46C4-4C62-9494-F2BCFBCD97E2}">
      <dgm:prSet/>
      <dgm:spPr/>
      <dgm:t>
        <a:bodyPr/>
        <a:lstStyle/>
        <a:p>
          <a:endParaRPr lang="bg-BG"/>
        </a:p>
      </dgm:t>
    </dgm:pt>
    <dgm:pt modelId="{AF889ED4-7E5A-4EF0-A8C9-C3ACC481084C}" type="parTrans" cxnId="{0F4B3B55-46C4-4C62-9494-F2BCFBCD97E2}">
      <dgm:prSet/>
      <dgm:spPr/>
      <dgm:t>
        <a:bodyPr/>
        <a:lstStyle/>
        <a:p>
          <a:endParaRPr lang="bg-BG"/>
        </a:p>
      </dgm:t>
    </dgm:pt>
    <dgm:pt modelId="{3501244D-7C3F-4431-8E0B-8975EBEA7C7C}">
      <dgm:prSet phldrT="[Text]" custT="1"/>
      <dgm:spPr/>
      <dgm:t>
        <a:bodyPr/>
        <a:lstStyle/>
        <a:p>
          <a:pPr algn="l"/>
          <a:r>
            <a:rPr lang="bg-BG" sz="1200" dirty="0" smtClean="0">
              <a:solidFill>
                <a:srgbClr val="002060"/>
              </a:solidFill>
              <a:latin typeface="Verdana" pitchFamily="34" charset="0"/>
              <a:ea typeface="Verdana" pitchFamily="34" charset="0"/>
              <a:cs typeface="Verdana" pitchFamily="34" charset="0"/>
            </a:rPr>
            <a:t>Договор за ползване на мрежата:</a:t>
          </a:r>
          <a:endParaRPr lang="bg-BG" sz="1200" dirty="0">
            <a:solidFill>
              <a:srgbClr val="002060"/>
            </a:solidFill>
            <a:latin typeface="Verdana" pitchFamily="34" charset="0"/>
            <a:ea typeface="Verdana" pitchFamily="34" charset="0"/>
            <a:cs typeface="Verdana" pitchFamily="34" charset="0"/>
          </a:endParaRPr>
        </a:p>
      </dgm:t>
    </dgm:pt>
    <dgm:pt modelId="{3ED48150-2E40-4B36-AF8C-612F502C9D40}" type="parTrans" cxnId="{4BDBF497-7662-42FD-873D-BD7C3B05123C}">
      <dgm:prSet/>
      <dgm:spPr/>
      <dgm:t>
        <a:bodyPr/>
        <a:lstStyle/>
        <a:p>
          <a:endParaRPr lang="bg-BG"/>
        </a:p>
      </dgm:t>
    </dgm:pt>
    <dgm:pt modelId="{1EC04607-861C-4C33-B26D-37A007C2C77F}" type="sibTrans" cxnId="{4BDBF497-7662-42FD-873D-BD7C3B05123C}">
      <dgm:prSet/>
      <dgm:spPr/>
      <dgm:t>
        <a:bodyPr/>
        <a:lstStyle/>
        <a:p>
          <a:endParaRPr lang="bg-BG"/>
        </a:p>
      </dgm:t>
    </dgm:pt>
    <dgm:pt modelId="{0BC6E63F-BA07-424E-B068-3F2006DBBA4C}">
      <dgm:prSet phldrT="[Text]" custT="1"/>
      <dgm:spPr/>
      <dgm:t>
        <a:bodyPr/>
        <a:lstStyle/>
        <a:p>
          <a:pPr algn="just"/>
          <a:r>
            <a:rPr lang="bg-BG" sz="1200" b="1" u="sng" dirty="0" smtClean="0">
              <a:solidFill>
                <a:srgbClr val="002060"/>
              </a:solidFill>
              <a:latin typeface="Verdana" pitchFamily="34" charset="0"/>
              <a:ea typeface="Verdana" pitchFamily="34" charset="0"/>
              <a:cs typeface="Verdana" pitchFamily="34" charset="0"/>
            </a:rPr>
            <a:t>ВАЖНО:</a:t>
          </a:r>
          <a:r>
            <a:rPr lang="bg-BG" sz="1200" u="sng" dirty="0" smtClean="0">
              <a:solidFill>
                <a:srgbClr val="002060"/>
              </a:solidFill>
              <a:latin typeface="Verdana" pitchFamily="34" charset="0"/>
              <a:ea typeface="Verdana" pitchFamily="34" charset="0"/>
              <a:cs typeface="Verdana" pitchFamily="34" charset="0"/>
            </a:rPr>
            <a:t> Клиентът може да възложи на избрания от него търговец да уреди смяната на доставчик от регулирания пазар с такъв на свободния пазар</a:t>
          </a:r>
          <a:endParaRPr lang="bg-BG" sz="1200" u="sng" dirty="0">
            <a:solidFill>
              <a:srgbClr val="002060"/>
            </a:solidFill>
            <a:latin typeface="Verdana" pitchFamily="34" charset="0"/>
            <a:ea typeface="Verdana" pitchFamily="34" charset="0"/>
            <a:cs typeface="Verdana" pitchFamily="34" charset="0"/>
          </a:endParaRPr>
        </a:p>
      </dgm:t>
    </dgm:pt>
    <dgm:pt modelId="{9FCD3774-46E3-4FBD-A798-51D01ECE6FE5}" type="parTrans" cxnId="{2E34A009-D1BB-4488-A6EA-E7C97B790237}">
      <dgm:prSet/>
      <dgm:spPr/>
      <dgm:t>
        <a:bodyPr/>
        <a:lstStyle/>
        <a:p>
          <a:endParaRPr lang="bg-BG"/>
        </a:p>
      </dgm:t>
    </dgm:pt>
    <dgm:pt modelId="{433D81A6-A1F7-4ED1-994E-58971873E1BC}" type="sibTrans" cxnId="{2E34A009-D1BB-4488-A6EA-E7C97B790237}">
      <dgm:prSet/>
      <dgm:spPr/>
      <dgm:t>
        <a:bodyPr/>
        <a:lstStyle/>
        <a:p>
          <a:endParaRPr lang="bg-BG"/>
        </a:p>
      </dgm:t>
    </dgm:pt>
    <dgm:pt modelId="{0BB2BD44-69B4-412D-918C-AB1F584AC2AE}">
      <dgm:prSet phldrT="[Text]" custT="1"/>
      <dgm:spPr/>
      <dgm:t>
        <a:bodyPr/>
        <a:lstStyle/>
        <a:p>
          <a:pPr algn="just"/>
          <a:r>
            <a:rPr lang="bg-BG" sz="1200" b="0" dirty="0" smtClean="0">
              <a:solidFill>
                <a:srgbClr val="002060"/>
              </a:solidFill>
              <a:latin typeface="Verdana" pitchFamily="34" charset="0"/>
              <a:ea typeface="Verdana" pitchFamily="34" charset="0"/>
              <a:cs typeface="Verdana" pitchFamily="34" charset="0"/>
            </a:rPr>
            <a:t>За масовите потребители (малки стопански клиенти и домакинства),  които към  момента</a:t>
          </a:r>
          <a:r>
            <a:rPr lang="bg-BG" sz="1200" dirty="0" smtClean="0">
              <a:solidFill>
                <a:srgbClr val="002060"/>
              </a:solidFill>
              <a:latin typeface="Verdana" pitchFamily="34" charset="0"/>
              <a:ea typeface="Verdana" pitchFamily="34" charset="0"/>
              <a:cs typeface="Verdana" pitchFamily="34" charset="0"/>
            </a:rPr>
            <a:t> са с електромери без почасово измерване на потреблението се прилагат т. нар. стандартизирани </a:t>
          </a:r>
          <a:r>
            <a:rPr lang="bg-BG" sz="1200" dirty="0" err="1" smtClean="0">
              <a:solidFill>
                <a:srgbClr val="002060"/>
              </a:solidFill>
              <a:latin typeface="Verdana" pitchFamily="34" charset="0"/>
              <a:ea typeface="Verdana" pitchFamily="34" charset="0"/>
              <a:cs typeface="Verdana" pitchFamily="34" charset="0"/>
            </a:rPr>
            <a:t>товарови</a:t>
          </a:r>
          <a:r>
            <a:rPr lang="bg-BG" sz="1200" dirty="0" smtClean="0">
              <a:solidFill>
                <a:srgbClr val="002060"/>
              </a:solidFill>
              <a:latin typeface="Verdana" pitchFamily="34" charset="0"/>
              <a:ea typeface="Verdana" pitchFamily="34" charset="0"/>
              <a:cs typeface="Verdana" pitchFamily="34" charset="0"/>
            </a:rPr>
            <a:t> профили. </a:t>
          </a:r>
          <a:endParaRPr lang="bg-BG" sz="1200" dirty="0">
            <a:solidFill>
              <a:srgbClr val="002060"/>
            </a:solidFill>
            <a:latin typeface="Verdana" pitchFamily="34" charset="0"/>
            <a:ea typeface="Verdana" pitchFamily="34" charset="0"/>
            <a:cs typeface="Verdana" pitchFamily="34" charset="0"/>
          </a:endParaRPr>
        </a:p>
      </dgm:t>
    </dgm:pt>
    <dgm:pt modelId="{AB119A54-0A0D-43F6-8949-DAB6D3D4B6E5}" type="parTrans" cxnId="{AA512BE9-FB9B-4A11-B36E-C1CD589D5877}">
      <dgm:prSet/>
      <dgm:spPr/>
      <dgm:t>
        <a:bodyPr/>
        <a:lstStyle/>
        <a:p>
          <a:endParaRPr lang="bg-BG"/>
        </a:p>
      </dgm:t>
    </dgm:pt>
    <dgm:pt modelId="{0AA94993-38A6-4424-8928-6D54F900450E}" type="sibTrans" cxnId="{AA512BE9-FB9B-4A11-B36E-C1CD589D5877}">
      <dgm:prSet/>
      <dgm:spPr/>
      <dgm:t>
        <a:bodyPr/>
        <a:lstStyle/>
        <a:p>
          <a:endParaRPr lang="bg-BG"/>
        </a:p>
      </dgm:t>
    </dgm:pt>
    <dgm:pt modelId="{99E04D34-72E4-462A-B24F-1905CA34A715}">
      <dgm:prSet phldrT="[Text]" custT="1"/>
      <dgm:spPr/>
      <dgm:t>
        <a:bodyPr/>
        <a:lstStyle/>
        <a:p>
          <a:pPr algn="l"/>
          <a:r>
            <a:rPr lang="bg-BG" sz="12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Комбиниран договор </a:t>
          </a:r>
          <a:r>
            <a:rPr lang="en-US" sz="12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bg-BG" sz="12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договор за ползване на мрежата и покупка на електрическа енергия, битовите потребители сключват такъв договор с доставчик на свободния пазар</a:t>
          </a:r>
          <a:endParaRPr lang="bg-BG" sz="12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9D1A7F0-8F60-4536-9165-7ED6DFF6A6FB}" type="parTrans" cxnId="{482C9664-F633-489F-9DB6-38AD19E7E3F3}">
      <dgm:prSet/>
      <dgm:spPr/>
      <dgm:t>
        <a:bodyPr/>
        <a:lstStyle/>
        <a:p>
          <a:endParaRPr lang="bg-BG"/>
        </a:p>
      </dgm:t>
    </dgm:pt>
    <dgm:pt modelId="{1D4F5616-4DBA-4AE3-B511-31323E8BC38F}" type="sibTrans" cxnId="{482C9664-F633-489F-9DB6-38AD19E7E3F3}">
      <dgm:prSet/>
      <dgm:spPr/>
      <dgm:t>
        <a:bodyPr/>
        <a:lstStyle/>
        <a:p>
          <a:endParaRPr lang="bg-BG"/>
        </a:p>
      </dgm:t>
    </dgm:pt>
    <dgm:pt modelId="{AAF5BD0F-F326-4933-B193-D95166E6D4DF}" type="pres">
      <dgm:prSet presAssocID="{78B6076A-B681-45CE-B4FA-DADF43DAC707}" presName="Name0" presStyleCnt="0">
        <dgm:presLayoutVars>
          <dgm:dir/>
          <dgm:animLvl val="lvl"/>
          <dgm:resizeHandles val="exact"/>
        </dgm:presLayoutVars>
      </dgm:prSet>
      <dgm:spPr/>
      <dgm:t>
        <a:bodyPr/>
        <a:lstStyle/>
        <a:p>
          <a:endParaRPr lang="bg-BG"/>
        </a:p>
      </dgm:t>
    </dgm:pt>
    <dgm:pt modelId="{C8624324-3090-493D-8967-E859199CB0E5}" type="pres">
      <dgm:prSet presAssocID="{26070531-7729-4A4A-9760-13D7A0CE262F}" presName="linNode" presStyleCnt="0"/>
      <dgm:spPr/>
    </dgm:pt>
    <dgm:pt modelId="{4279822E-A986-412B-838D-E42DFA0C2DCD}" type="pres">
      <dgm:prSet presAssocID="{26070531-7729-4A4A-9760-13D7A0CE262F}" presName="parentText" presStyleLbl="node1" presStyleIdx="0" presStyleCnt="3">
        <dgm:presLayoutVars>
          <dgm:chMax val="1"/>
          <dgm:bulletEnabled val="1"/>
        </dgm:presLayoutVars>
      </dgm:prSet>
      <dgm:spPr/>
      <dgm:t>
        <a:bodyPr/>
        <a:lstStyle/>
        <a:p>
          <a:endParaRPr lang="bg-BG"/>
        </a:p>
      </dgm:t>
    </dgm:pt>
    <dgm:pt modelId="{5963E29D-38FF-457B-8DEE-2A4843A2EC04}" type="pres">
      <dgm:prSet presAssocID="{26070531-7729-4A4A-9760-13D7A0CE262F}" presName="descendantText" presStyleLbl="alignAccFollowNode1" presStyleIdx="0" presStyleCnt="3">
        <dgm:presLayoutVars>
          <dgm:bulletEnabled val="1"/>
        </dgm:presLayoutVars>
      </dgm:prSet>
      <dgm:spPr/>
      <dgm:t>
        <a:bodyPr/>
        <a:lstStyle/>
        <a:p>
          <a:endParaRPr lang="bg-BG"/>
        </a:p>
      </dgm:t>
    </dgm:pt>
    <dgm:pt modelId="{8F420FE0-86F0-45A8-9CCD-43F28D19B077}" type="pres">
      <dgm:prSet presAssocID="{4C7E42A3-0C0B-40D2-9DAC-9DFE9DB9A42E}" presName="sp" presStyleCnt="0"/>
      <dgm:spPr/>
    </dgm:pt>
    <dgm:pt modelId="{A69300F4-11C7-469C-8F4A-14801F12C8A3}" type="pres">
      <dgm:prSet presAssocID="{35E9E17A-120F-45BF-B307-05C9E3C2D56C}" presName="linNode" presStyleCnt="0"/>
      <dgm:spPr/>
    </dgm:pt>
    <dgm:pt modelId="{0490E897-7848-461A-91D2-705B0B6BD011}" type="pres">
      <dgm:prSet presAssocID="{35E9E17A-120F-45BF-B307-05C9E3C2D56C}" presName="parentText" presStyleLbl="node1" presStyleIdx="1" presStyleCnt="3">
        <dgm:presLayoutVars>
          <dgm:chMax val="1"/>
          <dgm:bulletEnabled val="1"/>
        </dgm:presLayoutVars>
      </dgm:prSet>
      <dgm:spPr/>
      <dgm:t>
        <a:bodyPr/>
        <a:lstStyle/>
        <a:p>
          <a:endParaRPr lang="bg-BG"/>
        </a:p>
      </dgm:t>
    </dgm:pt>
    <dgm:pt modelId="{B64EDF27-7B5E-485D-86E1-F50408555EE9}" type="pres">
      <dgm:prSet presAssocID="{35E9E17A-120F-45BF-B307-05C9E3C2D56C}" presName="descendantText" presStyleLbl="alignAccFollowNode1" presStyleIdx="1" presStyleCnt="3" custScaleX="101183" custScaleY="135678" custLinFactNeighborX="436" custLinFactNeighborY="-169">
        <dgm:presLayoutVars>
          <dgm:bulletEnabled val="1"/>
        </dgm:presLayoutVars>
      </dgm:prSet>
      <dgm:spPr/>
      <dgm:t>
        <a:bodyPr/>
        <a:lstStyle/>
        <a:p>
          <a:endParaRPr lang="bg-BG"/>
        </a:p>
      </dgm:t>
    </dgm:pt>
    <dgm:pt modelId="{4339AA8A-83D9-4416-B9A6-90729BC79834}" type="pres">
      <dgm:prSet presAssocID="{7311792A-930D-43DF-9894-C1E2CD0003A0}" presName="sp" presStyleCnt="0"/>
      <dgm:spPr/>
    </dgm:pt>
    <dgm:pt modelId="{87B58672-003F-4C06-86DD-56400DFF4623}" type="pres">
      <dgm:prSet presAssocID="{4905FF4F-D640-493E-8CBE-8FE8ED1FCBA4}" presName="linNode" presStyleCnt="0"/>
      <dgm:spPr/>
    </dgm:pt>
    <dgm:pt modelId="{EBF24A34-4A22-484A-8ACC-38B71035353D}" type="pres">
      <dgm:prSet presAssocID="{4905FF4F-D640-493E-8CBE-8FE8ED1FCBA4}" presName="parentText" presStyleLbl="node1" presStyleIdx="2" presStyleCnt="3" custLinFactNeighborX="-7448" custLinFactNeighborY="1346">
        <dgm:presLayoutVars>
          <dgm:chMax val="1"/>
          <dgm:bulletEnabled val="1"/>
        </dgm:presLayoutVars>
      </dgm:prSet>
      <dgm:spPr/>
      <dgm:t>
        <a:bodyPr/>
        <a:lstStyle/>
        <a:p>
          <a:endParaRPr lang="bg-BG"/>
        </a:p>
      </dgm:t>
    </dgm:pt>
    <dgm:pt modelId="{C146C8BF-092A-4E3E-B74A-6C3725B4B2B1}" type="pres">
      <dgm:prSet presAssocID="{4905FF4F-D640-493E-8CBE-8FE8ED1FCBA4}" presName="descendantText" presStyleLbl="alignAccFollowNode1" presStyleIdx="2" presStyleCnt="3" custScaleY="137370" custLinFactNeighborX="-251" custLinFactNeighborY="582">
        <dgm:presLayoutVars>
          <dgm:bulletEnabled val="1"/>
        </dgm:presLayoutVars>
      </dgm:prSet>
      <dgm:spPr/>
      <dgm:t>
        <a:bodyPr/>
        <a:lstStyle/>
        <a:p>
          <a:endParaRPr lang="bg-BG"/>
        </a:p>
      </dgm:t>
    </dgm:pt>
  </dgm:ptLst>
  <dgm:cxnLst>
    <dgm:cxn modelId="{1590C823-CC16-4DE8-B3D9-48DB40CEA7B6}" type="presOf" srcId="{4905FF4F-D640-493E-8CBE-8FE8ED1FCBA4}" destId="{EBF24A34-4A22-484A-8ACC-38B71035353D}" srcOrd="0" destOrd="0" presId="urn:microsoft.com/office/officeart/2005/8/layout/vList5"/>
    <dgm:cxn modelId="{A0FECFCE-94F8-45E1-AB9E-B7A1FFEDE3AE}" type="presOf" srcId="{3D107B9B-542B-4D29-A735-D9347AFADF39}" destId="{5963E29D-38FF-457B-8DEE-2A4843A2EC04}" srcOrd="0" destOrd="0" presId="urn:microsoft.com/office/officeart/2005/8/layout/vList5"/>
    <dgm:cxn modelId="{482C9664-F633-489F-9DB6-38AD19E7E3F3}" srcId="{35E9E17A-120F-45BF-B307-05C9E3C2D56C}" destId="{99E04D34-72E4-462A-B24F-1905CA34A715}" srcOrd="2" destOrd="0" parTransId="{49D1A7F0-8F60-4536-9165-7ED6DFF6A6FB}" sibTransId="{1D4F5616-4DBA-4AE3-B511-31323E8BC38F}"/>
    <dgm:cxn modelId="{38D9B7F9-CD60-4AEF-82A9-6DE167EBB75F}" srcId="{78B6076A-B681-45CE-B4FA-DADF43DAC707}" destId="{35E9E17A-120F-45BF-B307-05C9E3C2D56C}" srcOrd="1" destOrd="0" parTransId="{CED0A622-A68D-41F6-9CB1-43A404979479}" sibTransId="{7311792A-930D-43DF-9894-C1E2CD0003A0}"/>
    <dgm:cxn modelId="{2E34A009-D1BB-4488-A6EA-E7C97B790237}" srcId="{35E9E17A-120F-45BF-B307-05C9E3C2D56C}" destId="{0BC6E63F-BA07-424E-B068-3F2006DBBA4C}" srcOrd="3" destOrd="0" parTransId="{9FCD3774-46E3-4FBD-A798-51D01ECE6FE5}" sibTransId="{433D81A6-A1F7-4ED1-994E-58971873E1BC}"/>
    <dgm:cxn modelId="{0DBB1865-4EE8-4520-9911-077FC116E344}" type="presOf" srcId="{E0A7608C-F9C1-4F23-B01C-CE09EE5FCECA}" destId="{B64EDF27-7B5E-485D-86E1-F50408555EE9}" srcOrd="0" destOrd="0" presId="urn:microsoft.com/office/officeart/2005/8/layout/vList5"/>
    <dgm:cxn modelId="{79218801-9C58-4683-A4B4-6CFF291D17FC}" srcId="{78B6076A-B681-45CE-B4FA-DADF43DAC707}" destId="{26070531-7729-4A4A-9760-13D7A0CE262F}" srcOrd="0" destOrd="0" parTransId="{B19C8F8E-AA1E-4FE4-8302-11AE75D8A656}" sibTransId="{4C7E42A3-0C0B-40D2-9DAC-9DFE9DB9A42E}"/>
    <dgm:cxn modelId="{94F9EEA0-8B14-45FC-98BD-14DF4F09B5F2}" srcId="{26070531-7729-4A4A-9760-13D7A0CE262F}" destId="{3D107B9B-542B-4D29-A735-D9347AFADF39}" srcOrd="0" destOrd="0" parTransId="{D5827829-A054-4AFD-898B-88946D26FCC6}" sibTransId="{3780BEE8-F293-4184-82FF-7DD57A8BD705}"/>
    <dgm:cxn modelId="{AA512BE9-FB9B-4A11-B36E-C1CD589D5877}" srcId="{4905FF4F-D640-493E-8CBE-8FE8ED1FCBA4}" destId="{0BB2BD44-69B4-412D-918C-AB1F584AC2AE}" srcOrd="1" destOrd="0" parTransId="{AB119A54-0A0D-43F6-8949-DAB6D3D4B6E5}" sibTransId="{0AA94993-38A6-4424-8928-6D54F900450E}"/>
    <dgm:cxn modelId="{48A76E8F-DFE7-4C85-A398-20EAE2E88621}" srcId="{35E9E17A-120F-45BF-B307-05C9E3C2D56C}" destId="{E0A7608C-F9C1-4F23-B01C-CE09EE5FCECA}" srcOrd="0" destOrd="0" parTransId="{B5EFB68E-964C-4B33-93A2-68C7A9D63277}" sibTransId="{6EF7C7B9-705A-416F-9B62-C2C96C7DFC1E}"/>
    <dgm:cxn modelId="{78825497-097E-4087-A07F-1C1579074AF5}" type="presOf" srcId="{26070531-7729-4A4A-9760-13D7A0CE262F}" destId="{4279822E-A986-412B-838D-E42DFA0C2DCD}" srcOrd="0" destOrd="0" presId="urn:microsoft.com/office/officeart/2005/8/layout/vList5"/>
    <dgm:cxn modelId="{0F4B3B55-46C4-4C62-9494-F2BCFBCD97E2}" srcId="{4905FF4F-D640-493E-8CBE-8FE8ED1FCBA4}" destId="{700F2952-5063-4106-947E-40112E70080B}" srcOrd="0" destOrd="0" parTransId="{AF889ED4-7E5A-4EF0-A8C9-C3ACC481084C}" sibTransId="{6FC24B02-2F81-4DB9-92B5-7A1E2361042D}"/>
    <dgm:cxn modelId="{B75CBA1C-0DA3-4DFA-9513-929DEE1C275C}" type="presOf" srcId="{3501244D-7C3F-4431-8E0B-8975EBEA7C7C}" destId="{B64EDF27-7B5E-485D-86E1-F50408555EE9}" srcOrd="0" destOrd="1" presId="urn:microsoft.com/office/officeart/2005/8/layout/vList5"/>
    <dgm:cxn modelId="{B2DBE4D1-0543-428B-A164-9B8FC0BDA816}" srcId="{78B6076A-B681-45CE-B4FA-DADF43DAC707}" destId="{4905FF4F-D640-493E-8CBE-8FE8ED1FCBA4}" srcOrd="2" destOrd="0" parTransId="{C5F62ACD-CAA9-4273-846C-7A9563B86CB0}" sibTransId="{20F0C26A-2695-4068-9EA6-5D1C0A820A2B}"/>
    <dgm:cxn modelId="{F17093FB-0844-4AEB-BFC4-70C33EC8DC43}" type="presOf" srcId="{700F2952-5063-4106-947E-40112E70080B}" destId="{C146C8BF-092A-4E3E-B74A-6C3725B4B2B1}" srcOrd="0" destOrd="0" presId="urn:microsoft.com/office/officeart/2005/8/layout/vList5"/>
    <dgm:cxn modelId="{4BDBF497-7662-42FD-873D-BD7C3B05123C}" srcId="{35E9E17A-120F-45BF-B307-05C9E3C2D56C}" destId="{3501244D-7C3F-4431-8E0B-8975EBEA7C7C}" srcOrd="1" destOrd="0" parTransId="{3ED48150-2E40-4B36-AF8C-612F502C9D40}" sibTransId="{1EC04607-861C-4C33-B26D-37A007C2C77F}"/>
    <dgm:cxn modelId="{8AC2D42E-2C65-4552-9101-A01E1F5F67DC}" type="presOf" srcId="{0BC6E63F-BA07-424E-B068-3F2006DBBA4C}" destId="{B64EDF27-7B5E-485D-86E1-F50408555EE9}" srcOrd="0" destOrd="3" presId="urn:microsoft.com/office/officeart/2005/8/layout/vList5"/>
    <dgm:cxn modelId="{56F33771-7746-454A-A521-B50E8E44ACA7}" type="presOf" srcId="{99E04D34-72E4-462A-B24F-1905CA34A715}" destId="{B64EDF27-7B5E-485D-86E1-F50408555EE9}" srcOrd="0" destOrd="2" presId="urn:microsoft.com/office/officeart/2005/8/layout/vList5"/>
    <dgm:cxn modelId="{F23C1EEE-70D8-4F5A-AE26-80A2BF91BF00}" type="presOf" srcId="{35E9E17A-120F-45BF-B307-05C9E3C2D56C}" destId="{0490E897-7848-461A-91D2-705B0B6BD011}" srcOrd="0" destOrd="0" presId="urn:microsoft.com/office/officeart/2005/8/layout/vList5"/>
    <dgm:cxn modelId="{51BBBD0A-1B93-4179-BF00-237AC7E92897}" type="presOf" srcId="{78B6076A-B681-45CE-B4FA-DADF43DAC707}" destId="{AAF5BD0F-F326-4933-B193-D95166E6D4DF}" srcOrd="0" destOrd="0" presId="urn:microsoft.com/office/officeart/2005/8/layout/vList5"/>
    <dgm:cxn modelId="{CD8F19CE-A641-448E-A2DA-D608A1623E82}" type="presOf" srcId="{0BB2BD44-69B4-412D-918C-AB1F584AC2AE}" destId="{C146C8BF-092A-4E3E-B74A-6C3725B4B2B1}" srcOrd="0" destOrd="1" presId="urn:microsoft.com/office/officeart/2005/8/layout/vList5"/>
    <dgm:cxn modelId="{757C2C25-5E4C-4244-85EC-91D7B062A714}" type="presParOf" srcId="{AAF5BD0F-F326-4933-B193-D95166E6D4DF}" destId="{C8624324-3090-493D-8967-E859199CB0E5}" srcOrd="0" destOrd="0" presId="urn:microsoft.com/office/officeart/2005/8/layout/vList5"/>
    <dgm:cxn modelId="{4C0366DE-F735-4080-9575-B2994284EEB1}" type="presParOf" srcId="{C8624324-3090-493D-8967-E859199CB0E5}" destId="{4279822E-A986-412B-838D-E42DFA0C2DCD}" srcOrd="0" destOrd="0" presId="urn:microsoft.com/office/officeart/2005/8/layout/vList5"/>
    <dgm:cxn modelId="{768F87E2-D499-4538-808D-14B4B845CED5}" type="presParOf" srcId="{C8624324-3090-493D-8967-E859199CB0E5}" destId="{5963E29D-38FF-457B-8DEE-2A4843A2EC04}" srcOrd="1" destOrd="0" presId="urn:microsoft.com/office/officeart/2005/8/layout/vList5"/>
    <dgm:cxn modelId="{C3EFADDE-9412-451B-9ECD-08E2E48EE0A7}" type="presParOf" srcId="{AAF5BD0F-F326-4933-B193-D95166E6D4DF}" destId="{8F420FE0-86F0-45A8-9CCD-43F28D19B077}" srcOrd="1" destOrd="0" presId="urn:microsoft.com/office/officeart/2005/8/layout/vList5"/>
    <dgm:cxn modelId="{4FB0C8CA-99D9-49C4-8F36-63C50FFFF7CC}" type="presParOf" srcId="{AAF5BD0F-F326-4933-B193-D95166E6D4DF}" destId="{A69300F4-11C7-469C-8F4A-14801F12C8A3}" srcOrd="2" destOrd="0" presId="urn:microsoft.com/office/officeart/2005/8/layout/vList5"/>
    <dgm:cxn modelId="{4AB5567A-F6DB-4B01-8C8E-DADD2622AFF9}" type="presParOf" srcId="{A69300F4-11C7-469C-8F4A-14801F12C8A3}" destId="{0490E897-7848-461A-91D2-705B0B6BD011}" srcOrd="0" destOrd="0" presId="urn:microsoft.com/office/officeart/2005/8/layout/vList5"/>
    <dgm:cxn modelId="{8693B8AE-A567-49C0-9ECF-C402FF68B837}" type="presParOf" srcId="{A69300F4-11C7-469C-8F4A-14801F12C8A3}" destId="{B64EDF27-7B5E-485D-86E1-F50408555EE9}" srcOrd="1" destOrd="0" presId="urn:microsoft.com/office/officeart/2005/8/layout/vList5"/>
    <dgm:cxn modelId="{68E2A598-1BA3-4AE3-8545-9A7A87A71ED9}" type="presParOf" srcId="{AAF5BD0F-F326-4933-B193-D95166E6D4DF}" destId="{4339AA8A-83D9-4416-B9A6-90729BC79834}" srcOrd="3" destOrd="0" presId="urn:microsoft.com/office/officeart/2005/8/layout/vList5"/>
    <dgm:cxn modelId="{4210259D-F5C3-4BD3-BC33-45380AA945F7}" type="presParOf" srcId="{AAF5BD0F-F326-4933-B193-D95166E6D4DF}" destId="{87B58672-003F-4C06-86DD-56400DFF4623}" srcOrd="4" destOrd="0" presId="urn:microsoft.com/office/officeart/2005/8/layout/vList5"/>
    <dgm:cxn modelId="{48BB0645-5DD3-4030-A366-269A9B2A7AFD}" type="presParOf" srcId="{87B58672-003F-4C06-86DD-56400DFF4623}" destId="{EBF24A34-4A22-484A-8ACC-38B71035353D}" srcOrd="0" destOrd="0" presId="urn:microsoft.com/office/officeart/2005/8/layout/vList5"/>
    <dgm:cxn modelId="{9AB2811E-928F-4C76-A924-7ACD5E0B06CC}" type="presParOf" srcId="{87B58672-003F-4C06-86DD-56400DFF4623}" destId="{C146C8BF-092A-4E3E-B74A-6C3725B4B2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4D6D8-F668-4618-967B-E1A891C7350B}" type="doc">
      <dgm:prSet loTypeId="urn:microsoft.com/office/officeart/2005/8/layout/chevron1" loCatId="process" qsTypeId="urn:microsoft.com/office/officeart/2005/8/quickstyle/simple1" qsCatId="simple" csTypeId="urn:microsoft.com/office/officeart/2005/8/colors/accent2_3" csCatId="accent2" phldr="1"/>
      <dgm:spPr/>
    </dgm:pt>
    <dgm:pt modelId="{F1226B11-323B-4234-9EA2-D0DDC78F41C4}">
      <dgm:prSet phldrT="[Text]" custT="1"/>
      <dgm:spPr>
        <a:solidFill>
          <a:schemeClr val="tx2">
            <a:lumMod val="60000"/>
            <a:lumOff val="40000"/>
          </a:schemeClr>
        </a:solidFill>
      </dgm:spPr>
      <dgm:t>
        <a:bodyPr/>
        <a:lstStyle/>
        <a:p>
          <a:r>
            <a:rPr lang="bg-BG" sz="1200" b="1" u="sng"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Часове</a:t>
          </a:r>
          <a:endParaRPr lang="bg-BG" sz="1200" b="1" u="sng"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05FEBB6F-3F8D-4430-980B-560A40A35914}" type="parTrans" cxnId="{604DA95D-39BD-45DB-88A0-D21AB0A62FAC}">
      <dgm:prSet/>
      <dgm:spPr/>
      <dgm:t>
        <a:bodyPr/>
        <a:lstStyle/>
        <a:p>
          <a:endParaRPr lang="bg-BG" sz="1200" b="1">
            <a:effectLst>
              <a:outerShdw blurRad="38100" dist="38100" dir="2700000" algn="tl">
                <a:srgbClr val="000000">
                  <a:alpha val="43137"/>
                </a:srgbClr>
              </a:outerShdw>
            </a:effectLst>
          </a:endParaRPr>
        </a:p>
      </dgm:t>
    </dgm:pt>
    <dgm:pt modelId="{11103C6E-CE73-4E2C-8517-242A1D7ABBFC}" type="sibTrans" cxnId="{604DA95D-39BD-45DB-88A0-D21AB0A62FAC}">
      <dgm:prSet/>
      <dgm:spPr/>
      <dgm:t>
        <a:bodyPr/>
        <a:lstStyle/>
        <a:p>
          <a:endParaRPr lang="bg-BG" sz="1200" b="1">
            <a:effectLst>
              <a:outerShdw blurRad="38100" dist="38100" dir="2700000" algn="tl">
                <a:srgbClr val="000000">
                  <a:alpha val="43137"/>
                </a:srgbClr>
              </a:outerShdw>
            </a:effectLst>
          </a:endParaRPr>
        </a:p>
      </dgm:t>
    </dgm:pt>
    <dgm:pt modelId="{B15C8AA9-8F12-46EB-B987-5F8CC62FE2F9}">
      <dgm:prSet phldrT="[Text]" custT="1"/>
      <dgm:spPr>
        <a:solidFill>
          <a:schemeClr val="accent1">
            <a:lumMod val="60000"/>
            <a:lumOff val="40000"/>
          </a:schemeClr>
        </a:solidFill>
      </dgm:spPr>
      <dgm:t>
        <a:bodyPr/>
        <a:lstStyle/>
        <a:p>
          <a:r>
            <a:rPr lang="bg-BG" sz="12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Реално време</a:t>
          </a:r>
          <a:endParaRPr lang="bg-BG" sz="12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D0E4C8E3-C98E-4D6B-903D-A7AAE7C93B91}" type="parTrans" cxnId="{25D2575C-A8AB-4EAC-9A15-ECE536E4C9AF}">
      <dgm:prSet/>
      <dgm:spPr/>
      <dgm:t>
        <a:bodyPr/>
        <a:lstStyle/>
        <a:p>
          <a:endParaRPr lang="bg-BG" sz="1200" b="1">
            <a:effectLst>
              <a:outerShdw blurRad="38100" dist="38100" dir="2700000" algn="tl">
                <a:srgbClr val="000000">
                  <a:alpha val="43137"/>
                </a:srgbClr>
              </a:outerShdw>
            </a:effectLst>
          </a:endParaRPr>
        </a:p>
      </dgm:t>
    </dgm:pt>
    <dgm:pt modelId="{CE96280A-7527-491B-BD51-404A430C01CB}" type="sibTrans" cxnId="{25D2575C-A8AB-4EAC-9A15-ECE536E4C9AF}">
      <dgm:prSet/>
      <dgm:spPr/>
      <dgm:t>
        <a:bodyPr/>
        <a:lstStyle/>
        <a:p>
          <a:endParaRPr lang="bg-BG" sz="1200" b="1">
            <a:effectLst>
              <a:outerShdw blurRad="38100" dist="38100" dir="2700000" algn="tl">
                <a:srgbClr val="000000">
                  <a:alpha val="43137"/>
                </a:srgbClr>
              </a:outerShdw>
            </a:effectLst>
          </a:endParaRPr>
        </a:p>
      </dgm:t>
    </dgm:pt>
    <dgm:pt modelId="{C83DA36B-393F-40C8-954C-816E988A1F0D}">
      <dgm:prSet phldrT="[Text]" custT="1"/>
      <dgm:spPr>
        <a:solidFill>
          <a:schemeClr val="accent1">
            <a:lumMod val="75000"/>
          </a:schemeClr>
        </a:solidFill>
      </dgm:spPr>
      <dgm:t>
        <a:bodyPr/>
        <a:lstStyle/>
        <a:p>
          <a:r>
            <a:rPr lang="bg-BG" sz="12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Ден напред</a:t>
          </a:r>
          <a:endParaRPr lang="bg-BG" sz="12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2DC1D7EC-26A4-4103-8C16-494647C28B77}" type="parTrans" cxnId="{671CADE6-AE6E-407A-B40E-9A24977136F4}">
      <dgm:prSet/>
      <dgm:spPr/>
      <dgm:t>
        <a:bodyPr/>
        <a:lstStyle/>
        <a:p>
          <a:endParaRPr lang="bg-BG" sz="1200" b="1">
            <a:effectLst>
              <a:outerShdw blurRad="38100" dist="38100" dir="2700000" algn="tl">
                <a:srgbClr val="000000">
                  <a:alpha val="43137"/>
                </a:srgbClr>
              </a:outerShdw>
            </a:effectLst>
          </a:endParaRPr>
        </a:p>
      </dgm:t>
    </dgm:pt>
    <dgm:pt modelId="{05DBF8BE-F3B8-4182-98B7-6C2C1535B49D}" type="sibTrans" cxnId="{671CADE6-AE6E-407A-B40E-9A24977136F4}">
      <dgm:prSet/>
      <dgm:spPr/>
      <dgm:t>
        <a:bodyPr/>
        <a:lstStyle/>
        <a:p>
          <a:endParaRPr lang="bg-BG" sz="1200" b="1">
            <a:effectLst>
              <a:outerShdw blurRad="38100" dist="38100" dir="2700000" algn="tl">
                <a:srgbClr val="000000">
                  <a:alpha val="43137"/>
                </a:srgbClr>
              </a:outerShdw>
            </a:effectLst>
          </a:endParaRPr>
        </a:p>
      </dgm:t>
    </dgm:pt>
    <dgm:pt modelId="{07E12CFC-C3B4-4438-BABE-75DAC94178DE}">
      <dgm:prSet phldrT="[Text]" custT="1"/>
      <dgm:spPr>
        <a:solidFill>
          <a:schemeClr val="accent1">
            <a:lumMod val="50000"/>
          </a:schemeClr>
        </a:solidFill>
      </dgm:spPr>
      <dgm:t>
        <a:bodyPr/>
        <a:lstStyle/>
        <a:p>
          <a:r>
            <a:rPr lang="bg-BG" sz="12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Години месеци, седмици</a:t>
          </a:r>
          <a:endParaRPr lang="bg-BG" sz="1200" b="1"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gm:t>
    </dgm:pt>
    <dgm:pt modelId="{2FAC0A5F-2474-41F5-AE98-C73B693F057A}" type="sibTrans" cxnId="{B1D157B7-55CB-44F7-ABEF-7C692B3CB9DA}">
      <dgm:prSet/>
      <dgm:spPr/>
      <dgm:t>
        <a:bodyPr/>
        <a:lstStyle/>
        <a:p>
          <a:endParaRPr lang="bg-BG" sz="1200" b="1">
            <a:effectLst>
              <a:outerShdw blurRad="38100" dist="38100" dir="2700000" algn="tl">
                <a:srgbClr val="000000">
                  <a:alpha val="43137"/>
                </a:srgbClr>
              </a:outerShdw>
            </a:effectLst>
          </a:endParaRPr>
        </a:p>
      </dgm:t>
    </dgm:pt>
    <dgm:pt modelId="{50BFC84C-DFC8-4E01-B4AC-F01671500070}" type="parTrans" cxnId="{B1D157B7-55CB-44F7-ABEF-7C692B3CB9DA}">
      <dgm:prSet/>
      <dgm:spPr/>
      <dgm:t>
        <a:bodyPr/>
        <a:lstStyle/>
        <a:p>
          <a:endParaRPr lang="bg-BG" sz="1200" b="1">
            <a:effectLst>
              <a:outerShdw blurRad="38100" dist="38100" dir="2700000" algn="tl">
                <a:srgbClr val="000000">
                  <a:alpha val="43137"/>
                </a:srgbClr>
              </a:outerShdw>
            </a:effectLst>
          </a:endParaRPr>
        </a:p>
      </dgm:t>
    </dgm:pt>
    <dgm:pt modelId="{640F352D-E465-4D90-A1AE-D30593B0AA78}" type="pres">
      <dgm:prSet presAssocID="{1044D6D8-F668-4618-967B-E1A891C7350B}" presName="Name0" presStyleCnt="0">
        <dgm:presLayoutVars>
          <dgm:dir/>
          <dgm:animLvl val="lvl"/>
          <dgm:resizeHandles val="exact"/>
        </dgm:presLayoutVars>
      </dgm:prSet>
      <dgm:spPr/>
    </dgm:pt>
    <dgm:pt modelId="{04959263-7B3C-4FD8-9E81-A90555BB861B}" type="pres">
      <dgm:prSet presAssocID="{07E12CFC-C3B4-4438-BABE-75DAC94178DE}" presName="parTxOnly" presStyleLbl="node1" presStyleIdx="0" presStyleCnt="4" custScaleX="120676">
        <dgm:presLayoutVars>
          <dgm:chMax val="0"/>
          <dgm:chPref val="0"/>
          <dgm:bulletEnabled val="1"/>
        </dgm:presLayoutVars>
      </dgm:prSet>
      <dgm:spPr/>
      <dgm:t>
        <a:bodyPr/>
        <a:lstStyle/>
        <a:p>
          <a:endParaRPr lang="bg-BG"/>
        </a:p>
      </dgm:t>
    </dgm:pt>
    <dgm:pt modelId="{4F47D6AE-6D04-401B-A622-02008607B27B}" type="pres">
      <dgm:prSet presAssocID="{2FAC0A5F-2474-41F5-AE98-C73B693F057A}" presName="parTxOnlySpace" presStyleCnt="0"/>
      <dgm:spPr/>
    </dgm:pt>
    <dgm:pt modelId="{D25F4963-E425-4D4E-AC7A-A4B4DBC74EEE}" type="pres">
      <dgm:prSet presAssocID="{C83DA36B-393F-40C8-954C-816E988A1F0D}" presName="parTxOnly" presStyleLbl="node1" presStyleIdx="1" presStyleCnt="4">
        <dgm:presLayoutVars>
          <dgm:chMax val="0"/>
          <dgm:chPref val="0"/>
          <dgm:bulletEnabled val="1"/>
        </dgm:presLayoutVars>
      </dgm:prSet>
      <dgm:spPr/>
      <dgm:t>
        <a:bodyPr/>
        <a:lstStyle/>
        <a:p>
          <a:endParaRPr lang="bg-BG"/>
        </a:p>
      </dgm:t>
    </dgm:pt>
    <dgm:pt modelId="{A0BA6704-A3C9-479D-BC37-96C0A3963CBA}" type="pres">
      <dgm:prSet presAssocID="{05DBF8BE-F3B8-4182-98B7-6C2C1535B49D}" presName="parTxOnlySpace" presStyleCnt="0"/>
      <dgm:spPr/>
    </dgm:pt>
    <dgm:pt modelId="{F37407FF-575E-4363-98A4-C8513473B336}" type="pres">
      <dgm:prSet presAssocID="{F1226B11-323B-4234-9EA2-D0DDC78F41C4}" presName="parTxOnly" presStyleLbl="node1" presStyleIdx="2" presStyleCnt="4" custLinFactNeighborX="24826" custLinFactNeighborY="10693">
        <dgm:presLayoutVars>
          <dgm:chMax val="0"/>
          <dgm:chPref val="0"/>
          <dgm:bulletEnabled val="1"/>
        </dgm:presLayoutVars>
      </dgm:prSet>
      <dgm:spPr/>
      <dgm:t>
        <a:bodyPr/>
        <a:lstStyle/>
        <a:p>
          <a:endParaRPr lang="bg-BG"/>
        </a:p>
      </dgm:t>
    </dgm:pt>
    <dgm:pt modelId="{7DEEB68E-F2F2-4A66-AD9F-EF347BE46FB1}" type="pres">
      <dgm:prSet presAssocID="{11103C6E-CE73-4E2C-8517-242A1D7ABBFC}" presName="parTxOnlySpace" presStyleCnt="0"/>
      <dgm:spPr/>
    </dgm:pt>
    <dgm:pt modelId="{58F95491-6A0D-4BE6-B73E-C255B0218419}" type="pres">
      <dgm:prSet presAssocID="{B15C8AA9-8F12-46EB-B987-5F8CC62FE2F9}" presName="parTxOnly" presStyleLbl="node1" presStyleIdx="3" presStyleCnt="4">
        <dgm:presLayoutVars>
          <dgm:chMax val="0"/>
          <dgm:chPref val="0"/>
          <dgm:bulletEnabled val="1"/>
        </dgm:presLayoutVars>
      </dgm:prSet>
      <dgm:spPr/>
      <dgm:t>
        <a:bodyPr/>
        <a:lstStyle/>
        <a:p>
          <a:endParaRPr lang="bg-BG"/>
        </a:p>
      </dgm:t>
    </dgm:pt>
  </dgm:ptLst>
  <dgm:cxnLst>
    <dgm:cxn modelId="{B0739083-D01F-41AA-A129-E68977C3958D}" type="presOf" srcId="{1044D6D8-F668-4618-967B-E1A891C7350B}" destId="{640F352D-E465-4D90-A1AE-D30593B0AA78}" srcOrd="0" destOrd="0" presId="urn:microsoft.com/office/officeart/2005/8/layout/chevron1"/>
    <dgm:cxn modelId="{671CADE6-AE6E-407A-B40E-9A24977136F4}" srcId="{1044D6D8-F668-4618-967B-E1A891C7350B}" destId="{C83DA36B-393F-40C8-954C-816E988A1F0D}" srcOrd="1" destOrd="0" parTransId="{2DC1D7EC-26A4-4103-8C16-494647C28B77}" sibTransId="{05DBF8BE-F3B8-4182-98B7-6C2C1535B49D}"/>
    <dgm:cxn modelId="{B1D157B7-55CB-44F7-ABEF-7C692B3CB9DA}" srcId="{1044D6D8-F668-4618-967B-E1A891C7350B}" destId="{07E12CFC-C3B4-4438-BABE-75DAC94178DE}" srcOrd="0" destOrd="0" parTransId="{50BFC84C-DFC8-4E01-B4AC-F01671500070}" sibTransId="{2FAC0A5F-2474-41F5-AE98-C73B693F057A}"/>
    <dgm:cxn modelId="{50F46BBF-544A-4BB7-B868-D7AEC86CDFDE}" type="presOf" srcId="{C83DA36B-393F-40C8-954C-816E988A1F0D}" destId="{D25F4963-E425-4D4E-AC7A-A4B4DBC74EEE}" srcOrd="0" destOrd="0" presId="urn:microsoft.com/office/officeart/2005/8/layout/chevron1"/>
    <dgm:cxn modelId="{C680DF97-4BA5-4C61-AC10-B7A8DE1FF176}" type="presOf" srcId="{B15C8AA9-8F12-46EB-B987-5F8CC62FE2F9}" destId="{58F95491-6A0D-4BE6-B73E-C255B0218419}" srcOrd="0" destOrd="0" presId="urn:microsoft.com/office/officeart/2005/8/layout/chevron1"/>
    <dgm:cxn modelId="{604DA95D-39BD-45DB-88A0-D21AB0A62FAC}" srcId="{1044D6D8-F668-4618-967B-E1A891C7350B}" destId="{F1226B11-323B-4234-9EA2-D0DDC78F41C4}" srcOrd="2" destOrd="0" parTransId="{05FEBB6F-3F8D-4430-980B-560A40A35914}" sibTransId="{11103C6E-CE73-4E2C-8517-242A1D7ABBFC}"/>
    <dgm:cxn modelId="{F06DC2C2-B795-43BB-810D-893CA63D6E2E}" type="presOf" srcId="{F1226B11-323B-4234-9EA2-D0DDC78F41C4}" destId="{F37407FF-575E-4363-98A4-C8513473B336}" srcOrd="0" destOrd="0" presId="urn:microsoft.com/office/officeart/2005/8/layout/chevron1"/>
    <dgm:cxn modelId="{25D2575C-A8AB-4EAC-9A15-ECE536E4C9AF}" srcId="{1044D6D8-F668-4618-967B-E1A891C7350B}" destId="{B15C8AA9-8F12-46EB-B987-5F8CC62FE2F9}" srcOrd="3" destOrd="0" parTransId="{D0E4C8E3-C98E-4D6B-903D-A7AAE7C93B91}" sibTransId="{CE96280A-7527-491B-BD51-404A430C01CB}"/>
    <dgm:cxn modelId="{2EAF9862-08AD-4C56-B7F4-C857EAD121B1}" type="presOf" srcId="{07E12CFC-C3B4-4438-BABE-75DAC94178DE}" destId="{04959263-7B3C-4FD8-9E81-A90555BB861B}" srcOrd="0" destOrd="0" presId="urn:microsoft.com/office/officeart/2005/8/layout/chevron1"/>
    <dgm:cxn modelId="{68E7A223-E1EF-41DD-8E9F-3F98637BC1EF}" type="presParOf" srcId="{640F352D-E465-4D90-A1AE-D30593B0AA78}" destId="{04959263-7B3C-4FD8-9E81-A90555BB861B}" srcOrd="0" destOrd="0" presId="urn:microsoft.com/office/officeart/2005/8/layout/chevron1"/>
    <dgm:cxn modelId="{D5076D7F-529E-4C07-B4A5-8EBEABEEB985}" type="presParOf" srcId="{640F352D-E465-4D90-A1AE-D30593B0AA78}" destId="{4F47D6AE-6D04-401B-A622-02008607B27B}" srcOrd="1" destOrd="0" presId="urn:microsoft.com/office/officeart/2005/8/layout/chevron1"/>
    <dgm:cxn modelId="{99D13299-9F20-44FA-8D00-67F2980C28E3}" type="presParOf" srcId="{640F352D-E465-4D90-A1AE-D30593B0AA78}" destId="{D25F4963-E425-4D4E-AC7A-A4B4DBC74EEE}" srcOrd="2" destOrd="0" presId="urn:microsoft.com/office/officeart/2005/8/layout/chevron1"/>
    <dgm:cxn modelId="{79043F99-E8AA-49A4-B4F9-3907336CBDDD}" type="presParOf" srcId="{640F352D-E465-4D90-A1AE-D30593B0AA78}" destId="{A0BA6704-A3C9-479D-BC37-96C0A3963CBA}" srcOrd="3" destOrd="0" presId="urn:microsoft.com/office/officeart/2005/8/layout/chevron1"/>
    <dgm:cxn modelId="{06EA61CE-D1FF-4132-94A8-B38E05C78E79}" type="presParOf" srcId="{640F352D-E465-4D90-A1AE-D30593B0AA78}" destId="{F37407FF-575E-4363-98A4-C8513473B336}" srcOrd="4" destOrd="0" presId="urn:microsoft.com/office/officeart/2005/8/layout/chevron1"/>
    <dgm:cxn modelId="{8519CCCC-A437-4DF6-8632-E6C7680D3E83}" type="presParOf" srcId="{640F352D-E465-4D90-A1AE-D30593B0AA78}" destId="{7DEEB68E-F2F2-4A66-AD9F-EF347BE46FB1}" srcOrd="5" destOrd="0" presId="urn:microsoft.com/office/officeart/2005/8/layout/chevron1"/>
    <dgm:cxn modelId="{E9C2DC58-5265-4027-82D5-21C2DD507922}" type="presParOf" srcId="{640F352D-E465-4D90-A1AE-D30593B0AA78}" destId="{58F95491-6A0D-4BE6-B73E-C255B021841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46E41-8F19-4FD4-9A2A-E645859515C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bg-BG"/>
        </a:p>
      </dgm:t>
    </dgm:pt>
    <dgm:pt modelId="{B477C712-AFF3-44BF-901B-901764219417}">
      <dgm:prSet/>
      <dgm:spPr>
        <a:solidFill>
          <a:srgbClr val="CCECFF"/>
        </a:solidFill>
      </dgm:spPr>
      <dgm:t>
        <a:bodyPr/>
        <a:lstStyle/>
        <a:p>
          <a:pPr rtl="0"/>
          <a:r>
            <a:rPr lang="bg-BG" b="1" dirty="0" smtClean="0">
              <a:solidFill>
                <a:schemeClr val="tx1"/>
              </a:solidFill>
            </a:rPr>
            <a:t>Благодаря за вниманието!</a:t>
          </a:r>
          <a:endParaRPr lang="bg-BG" dirty="0">
            <a:solidFill>
              <a:schemeClr val="tx1"/>
            </a:solidFill>
          </a:endParaRPr>
        </a:p>
      </dgm:t>
    </dgm:pt>
    <dgm:pt modelId="{47DEAD3E-7210-4A89-8100-DBE81623BA78}" type="parTrans" cxnId="{A59BD79B-2DE9-4812-AFB1-FCB014C79919}">
      <dgm:prSet/>
      <dgm:spPr/>
      <dgm:t>
        <a:bodyPr/>
        <a:lstStyle/>
        <a:p>
          <a:endParaRPr lang="bg-BG"/>
        </a:p>
      </dgm:t>
    </dgm:pt>
    <dgm:pt modelId="{3EF696A8-EF76-436B-83B1-6D2E8D447370}" type="sibTrans" cxnId="{A59BD79B-2DE9-4812-AFB1-FCB014C79919}">
      <dgm:prSet/>
      <dgm:spPr/>
      <dgm:t>
        <a:bodyPr/>
        <a:lstStyle/>
        <a:p>
          <a:endParaRPr lang="bg-BG"/>
        </a:p>
      </dgm:t>
    </dgm:pt>
    <dgm:pt modelId="{2F42AC29-935A-4B27-A6B0-175C879E7907}" type="pres">
      <dgm:prSet presAssocID="{3C446E41-8F19-4FD4-9A2A-E645859515CE}" presName="linearFlow" presStyleCnt="0">
        <dgm:presLayoutVars>
          <dgm:dir/>
          <dgm:resizeHandles val="exact"/>
        </dgm:presLayoutVars>
      </dgm:prSet>
      <dgm:spPr/>
      <dgm:t>
        <a:bodyPr/>
        <a:lstStyle/>
        <a:p>
          <a:endParaRPr lang="bg-BG"/>
        </a:p>
      </dgm:t>
    </dgm:pt>
    <dgm:pt modelId="{A536168F-5F81-4402-8C12-48370AE9B70D}" type="pres">
      <dgm:prSet presAssocID="{B477C712-AFF3-44BF-901B-901764219417}" presName="composite" presStyleCnt="0"/>
      <dgm:spPr/>
    </dgm:pt>
    <dgm:pt modelId="{0BACDD68-00DF-444D-A606-3F81F7152B6E}" type="pres">
      <dgm:prSet presAssocID="{B477C712-AFF3-44BF-901B-901764219417}" presName="imgShp" presStyleLbl="fgImgPlace1" presStyleIdx="0" presStyleCnt="1" custLinFactNeighborX="-28516" custLinFactNeighborY="-746">
        <dgm:style>
          <a:lnRef idx="2">
            <a:schemeClr val="accent1">
              <a:shade val="50000"/>
            </a:schemeClr>
          </a:lnRef>
          <a:fillRef idx="1">
            <a:schemeClr val="accent1"/>
          </a:fillRef>
          <a:effectRef idx="0">
            <a:schemeClr val="accent1"/>
          </a:effectRef>
          <a:fontRef idx="minor">
            <a:schemeClr val="lt1"/>
          </a:fontRef>
        </dgm:style>
      </dgm:prSet>
      <dgm:spPr>
        <a:solidFill>
          <a:srgbClr val="B2D5EC"/>
        </a:solidFill>
      </dgm:spPr>
    </dgm:pt>
    <dgm:pt modelId="{9524EE6F-3266-4802-B801-E91C6BC80C1B}" type="pres">
      <dgm:prSet presAssocID="{B477C712-AFF3-44BF-901B-901764219417}" presName="txShp" presStyleLbl="node1" presStyleIdx="0" presStyleCnt="1" custScaleX="122990">
        <dgm:presLayoutVars>
          <dgm:bulletEnabled val="1"/>
        </dgm:presLayoutVars>
      </dgm:prSet>
      <dgm:spPr/>
      <dgm:t>
        <a:bodyPr/>
        <a:lstStyle/>
        <a:p>
          <a:endParaRPr lang="bg-BG"/>
        </a:p>
      </dgm:t>
    </dgm:pt>
  </dgm:ptLst>
  <dgm:cxnLst>
    <dgm:cxn modelId="{53371FA2-24B9-4A17-B12F-3E50470706AE}" type="presOf" srcId="{B477C712-AFF3-44BF-901B-901764219417}" destId="{9524EE6F-3266-4802-B801-E91C6BC80C1B}" srcOrd="0" destOrd="0" presId="urn:microsoft.com/office/officeart/2005/8/layout/vList3"/>
    <dgm:cxn modelId="{A59BD79B-2DE9-4812-AFB1-FCB014C79919}" srcId="{3C446E41-8F19-4FD4-9A2A-E645859515CE}" destId="{B477C712-AFF3-44BF-901B-901764219417}" srcOrd="0" destOrd="0" parTransId="{47DEAD3E-7210-4A89-8100-DBE81623BA78}" sibTransId="{3EF696A8-EF76-436B-83B1-6D2E8D447370}"/>
    <dgm:cxn modelId="{6356C7B2-AF0E-4E6A-A6A6-AD1AF9884D0D}" type="presOf" srcId="{3C446E41-8F19-4FD4-9A2A-E645859515CE}" destId="{2F42AC29-935A-4B27-A6B0-175C879E7907}" srcOrd="0" destOrd="0" presId="urn:microsoft.com/office/officeart/2005/8/layout/vList3"/>
    <dgm:cxn modelId="{51AA253A-FF68-4957-B8CF-F52BE27FBD92}" type="presParOf" srcId="{2F42AC29-935A-4B27-A6B0-175C879E7907}" destId="{A536168F-5F81-4402-8C12-48370AE9B70D}" srcOrd="0" destOrd="0" presId="urn:microsoft.com/office/officeart/2005/8/layout/vList3"/>
    <dgm:cxn modelId="{884A714E-1427-4F5B-95B6-D31CBC5FD478}" type="presParOf" srcId="{A536168F-5F81-4402-8C12-48370AE9B70D}" destId="{0BACDD68-00DF-444D-A606-3F81F7152B6E}" srcOrd="0" destOrd="0" presId="urn:microsoft.com/office/officeart/2005/8/layout/vList3"/>
    <dgm:cxn modelId="{953BCB9F-C414-4D0F-B762-B298EBFBA73C}" type="presParOf" srcId="{A536168F-5F81-4402-8C12-48370AE9B70D}" destId="{9524EE6F-3266-4802-B801-E91C6BC80C1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E29D-38FF-457B-8DEE-2A4843A2EC04}">
      <dsp:nvSpPr>
        <dsp:cNvPr id="0" name=""/>
        <dsp:cNvSpPr/>
      </dsp:nvSpPr>
      <dsp:spPr>
        <a:xfrm rot="5400000">
          <a:off x="4965270" y="-1842585"/>
          <a:ext cx="1261715"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bg-BG" sz="1200" kern="1200" dirty="0" smtClean="0">
              <a:solidFill>
                <a:srgbClr val="002060"/>
              </a:solidFill>
              <a:latin typeface="Verdana" pitchFamily="34" charset="0"/>
              <a:ea typeface="Verdana" pitchFamily="34" charset="0"/>
              <a:cs typeface="Verdana" pitchFamily="34" charset="0"/>
            </a:rPr>
            <a:t>Електрическа енергия на либерализирания пазар може да закупувате от избран от Вас лицензиран търговец на електрическа енергия</a:t>
          </a:r>
          <a:r>
            <a:rPr lang="bg-BG" sz="1200" kern="1200" dirty="0" smtClean="0"/>
            <a:t>.</a:t>
          </a:r>
          <a:endParaRPr lang="bg-BG" sz="1200" kern="1200" dirty="0"/>
        </a:p>
      </dsp:txBody>
      <dsp:txXfrm rot="-5400000">
        <a:off x="2962656" y="221621"/>
        <a:ext cx="5205352" cy="1138531"/>
      </dsp:txXfrm>
    </dsp:sp>
    <dsp:sp modelId="{4279822E-A986-412B-838D-E42DFA0C2DCD}">
      <dsp:nvSpPr>
        <dsp:cNvPr id="0" name=""/>
        <dsp:cNvSpPr/>
      </dsp:nvSpPr>
      <dsp:spPr>
        <a:xfrm>
          <a:off x="0" y="2314"/>
          <a:ext cx="2962656" cy="15771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bg-BG" sz="2300" kern="1200" dirty="0" smtClean="0"/>
            <a:t>От кого мога да закупя енергия на либерализирания пазар?</a:t>
          </a:r>
          <a:endParaRPr lang="bg-BG" sz="2300" kern="1200" dirty="0"/>
        </a:p>
      </dsp:txBody>
      <dsp:txXfrm>
        <a:off x="76990" y="79304"/>
        <a:ext cx="2808676" cy="1423163"/>
      </dsp:txXfrm>
    </dsp:sp>
    <dsp:sp modelId="{B64EDF27-7B5E-485D-86E1-F50408555EE9}">
      <dsp:nvSpPr>
        <dsp:cNvPr id="0" name=""/>
        <dsp:cNvSpPr/>
      </dsp:nvSpPr>
      <dsp:spPr>
        <a:xfrm rot="5400000">
          <a:off x="4729856" y="-131689"/>
          <a:ext cx="1711869" cy="528761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bg-BG" sz="1200" kern="1200" dirty="0" smtClean="0">
              <a:solidFill>
                <a:srgbClr val="002060"/>
              </a:solidFill>
              <a:latin typeface="Verdana" pitchFamily="34" charset="0"/>
              <a:ea typeface="Verdana" pitchFamily="34" charset="0"/>
              <a:cs typeface="Verdana" pitchFamily="34" charset="0"/>
            </a:rPr>
            <a:t>Договор за покупка на електрическа енергия с лицензиран търговец</a:t>
          </a:r>
          <a:endParaRPr lang="bg-BG" sz="1200" kern="1200" dirty="0">
            <a:solidFill>
              <a:srgbClr val="002060"/>
            </a:solidFill>
            <a:latin typeface="Verdana" pitchFamily="34" charset="0"/>
            <a:ea typeface="Verdana" pitchFamily="34" charset="0"/>
            <a:cs typeface="Verdana" pitchFamily="34" charset="0"/>
          </a:endParaRPr>
        </a:p>
        <a:p>
          <a:pPr marL="114300" lvl="1" indent="-114300" algn="l" defTabSz="533400">
            <a:lnSpc>
              <a:spcPct val="90000"/>
            </a:lnSpc>
            <a:spcBef>
              <a:spcPct val="0"/>
            </a:spcBef>
            <a:spcAft>
              <a:spcPct val="15000"/>
            </a:spcAft>
            <a:buChar char="••"/>
          </a:pPr>
          <a:r>
            <a:rPr lang="bg-BG" sz="1200" kern="1200" dirty="0" smtClean="0">
              <a:solidFill>
                <a:srgbClr val="002060"/>
              </a:solidFill>
              <a:latin typeface="Verdana" pitchFamily="34" charset="0"/>
              <a:ea typeface="Verdana" pitchFamily="34" charset="0"/>
              <a:cs typeface="Verdana" pitchFamily="34" charset="0"/>
            </a:rPr>
            <a:t>Договор за ползване на мрежата:</a:t>
          </a:r>
          <a:endParaRPr lang="bg-BG" sz="1200" kern="1200" dirty="0">
            <a:solidFill>
              <a:srgbClr val="002060"/>
            </a:solidFill>
            <a:latin typeface="Verdana" pitchFamily="34" charset="0"/>
            <a:ea typeface="Verdana" pitchFamily="34" charset="0"/>
            <a:cs typeface="Verdana" pitchFamily="34" charset="0"/>
          </a:endParaRPr>
        </a:p>
        <a:p>
          <a:pPr marL="114300" lvl="1" indent="-114300" algn="l" defTabSz="533400">
            <a:lnSpc>
              <a:spcPct val="90000"/>
            </a:lnSpc>
            <a:spcBef>
              <a:spcPct val="0"/>
            </a:spcBef>
            <a:spcAft>
              <a:spcPct val="15000"/>
            </a:spcAft>
            <a:buChar char="••"/>
          </a:pPr>
          <a:r>
            <a:rPr lang="bg-BG" sz="1200" u="sng"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Комбиниран договор </a:t>
          </a:r>
          <a:r>
            <a:rPr lang="en-US" sz="1200" u="sng"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bg-BG" sz="1200" u="sng"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договор за ползване на мрежата и покупка на електрическа енергия, битовите потребители сключват такъв договор с доставчик на свободния пазар</a:t>
          </a:r>
          <a:endParaRPr lang="bg-BG" sz="1200" u="sng"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114300" lvl="1" indent="-114300" algn="just" defTabSz="533400">
            <a:lnSpc>
              <a:spcPct val="90000"/>
            </a:lnSpc>
            <a:spcBef>
              <a:spcPct val="0"/>
            </a:spcBef>
            <a:spcAft>
              <a:spcPct val="15000"/>
            </a:spcAft>
            <a:buChar char="••"/>
          </a:pPr>
          <a:r>
            <a:rPr lang="bg-BG" sz="1200" b="1" u="sng" kern="1200" dirty="0" smtClean="0">
              <a:solidFill>
                <a:srgbClr val="002060"/>
              </a:solidFill>
              <a:latin typeface="Verdana" pitchFamily="34" charset="0"/>
              <a:ea typeface="Verdana" pitchFamily="34" charset="0"/>
              <a:cs typeface="Verdana" pitchFamily="34" charset="0"/>
            </a:rPr>
            <a:t>ВАЖНО:</a:t>
          </a:r>
          <a:r>
            <a:rPr lang="bg-BG" sz="1200" u="sng" kern="1200" dirty="0" smtClean="0">
              <a:solidFill>
                <a:srgbClr val="002060"/>
              </a:solidFill>
              <a:latin typeface="Verdana" pitchFamily="34" charset="0"/>
              <a:ea typeface="Verdana" pitchFamily="34" charset="0"/>
              <a:cs typeface="Verdana" pitchFamily="34" charset="0"/>
            </a:rPr>
            <a:t> Клиентът може да възложи на избрания от него търговец да уреди смяната на доставчик от регулирания пазар с такъв на свободния пазар</a:t>
          </a:r>
          <a:endParaRPr lang="bg-BG" sz="1200" u="sng" kern="1200" dirty="0">
            <a:solidFill>
              <a:srgbClr val="002060"/>
            </a:solidFill>
            <a:latin typeface="Verdana" pitchFamily="34" charset="0"/>
            <a:ea typeface="Verdana" pitchFamily="34" charset="0"/>
            <a:cs typeface="Verdana" pitchFamily="34" charset="0"/>
          </a:endParaRPr>
        </a:p>
      </dsp:txBody>
      <dsp:txXfrm rot="-5400000">
        <a:off x="2941983" y="1739751"/>
        <a:ext cx="5204050" cy="1544735"/>
      </dsp:txXfrm>
    </dsp:sp>
    <dsp:sp modelId="{0490E897-7848-461A-91D2-705B0B6BD011}">
      <dsp:nvSpPr>
        <dsp:cNvPr id="0" name=""/>
        <dsp:cNvSpPr/>
      </dsp:nvSpPr>
      <dsp:spPr>
        <a:xfrm>
          <a:off x="0" y="1725678"/>
          <a:ext cx="2939510" cy="15771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bg-BG" sz="2300" kern="1200" dirty="0" smtClean="0"/>
            <a:t>Какви договори се сключват на свободния пазар и с кого?</a:t>
          </a:r>
          <a:endParaRPr lang="bg-BG" sz="2300" kern="1200" dirty="0"/>
        </a:p>
      </dsp:txBody>
      <dsp:txXfrm>
        <a:off x="76990" y="1802668"/>
        <a:ext cx="2785530" cy="1423163"/>
      </dsp:txXfrm>
    </dsp:sp>
    <dsp:sp modelId="{C146C8BF-092A-4E3E-B74A-6C3725B4B2B1}">
      <dsp:nvSpPr>
        <dsp:cNvPr id="0" name=""/>
        <dsp:cNvSpPr/>
      </dsp:nvSpPr>
      <dsp:spPr>
        <a:xfrm rot="5400000">
          <a:off x="4716624" y="1687066"/>
          <a:ext cx="1733218" cy="526180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bg-BG" sz="1200" b="0" kern="1200" dirty="0" smtClean="0">
              <a:solidFill>
                <a:srgbClr val="002060"/>
              </a:solidFill>
              <a:latin typeface="Verdana" pitchFamily="34" charset="0"/>
              <a:ea typeface="Verdana" pitchFamily="34" charset="0"/>
              <a:cs typeface="Verdana" pitchFamily="34" charset="0"/>
            </a:rPr>
            <a:t>Съгласно ЗЕ всеки клиент има право да смени на доставчика си на електрическа енергия.  </a:t>
          </a:r>
          <a:endParaRPr lang="bg-BG" sz="1200" b="0" kern="1200" dirty="0">
            <a:solidFill>
              <a:srgbClr val="002060"/>
            </a:solidFill>
            <a:latin typeface="Verdana" pitchFamily="34" charset="0"/>
            <a:ea typeface="Verdana" pitchFamily="34" charset="0"/>
            <a:cs typeface="Verdana" pitchFamily="34" charset="0"/>
          </a:endParaRPr>
        </a:p>
        <a:p>
          <a:pPr marL="114300" lvl="1" indent="-114300" algn="just" defTabSz="533400">
            <a:lnSpc>
              <a:spcPct val="90000"/>
            </a:lnSpc>
            <a:spcBef>
              <a:spcPct val="0"/>
            </a:spcBef>
            <a:spcAft>
              <a:spcPct val="15000"/>
            </a:spcAft>
            <a:buChar char="••"/>
          </a:pPr>
          <a:r>
            <a:rPr lang="bg-BG" sz="1200" b="0" kern="1200" dirty="0" smtClean="0">
              <a:solidFill>
                <a:srgbClr val="002060"/>
              </a:solidFill>
              <a:latin typeface="Verdana" pitchFamily="34" charset="0"/>
              <a:ea typeface="Verdana" pitchFamily="34" charset="0"/>
              <a:cs typeface="Verdana" pitchFamily="34" charset="0"/>
            </a:rPr>
            <a:t>За масовите потребители (малки стопански клиенти и домакинства),  които към  момента</a:t>
          </a:r>
          <a:r>
            <a:rPr lang="bg-BG" sz="1200" kern="1200" dirty="0" smtClean="0">
              <a:solidFill>
                <a:srgbClr val="002060"/>
              </a:solidFill>
              <a:latin typeface="Verdana" pitchFamily="34" charset="0"/>
              <a:ea typeface="Verdana" pitchFamily="34" charset="0"/>
              <a:cs typeface="Verdana" pitchFamily="34" charset="0"/>
            </a:rPr>
            <a:t> са с електромери без почасово измерване на потреблението се прилагат т. нар. стандартизирани </a:t>
          </a:r>
          <a:r>
            <a:rPr lang="bg-BG" sz="1200" kern="1200" dirty="0" err="1" smtClean="0">
              <a:solidFill>
                <a:srgbClr val="002060"/>
              </a:solidFill>
              <a:latin typeface="Verdana" pitchFamily="34" charset="0"/>
              <a:ea typeface="Verdana" pitchFamily="34" charset="0"/>
              <a:cs typeface="Verdana" pitchFamily="34" charset="0"/>
            </a:rPr>
            <a:t>товарови</a:t>
          </a:r>
          <a:r>
            <a:rPr lang="bg-BG" sz="1200" kern="1200" dirty="0" smtClean="0">
              <a:solidFill>
                <a:srgbClr val="002060"/>
              </a:solidFill>
              <a:latin typeface="Verdana" pitchFamily="34" charset="0"/>
              <a:ea typeface="Verdana" pitchFamily="34" charset="0"/>
              <a:cs typeface="Verdana" pitchFamily="34" charset="0"/>
            </a:rPr>
            <a:t> профили. </a:t>
          </a:r>
          <a:endParaRPr lang="bg-BG" sz="1200" kern="1200" dirty="0">
            <a:solidFill>
              <a:srgbClr val="002060"/>
            </a:solidFill>
            <a:latin typeface="Verdana" pitchFamily="34" charset="0"/>
            <a:ea typeface="Verdana" pitchFamily="34" charset="0"/>
            <a:cs typeface="Verdana" pitchFamily="34" charset="0"/>
          </a:endParaRPr>
        </a:p>
      </dsp:txBody>
      <dsp:txXfrm rot="-5400000">
        <a:off x="2952334" y="3535966"/>
        <a:ext cx="5177191" cy="1564000"/>
      </dsp:txXfrm>
    </dsp:sp>
    <dsp:sp modelId="{EBF24A34-4A22-484A-8ACC-38B71035353D}">
      <dsp:nvSpPr>
        <dsp:cNvPr id="0" name=""/>
        <dsp:cNvSpPr/>
      </dsp:nvSpPr>
      <dsp:spPr>
        <a:xfrm>
          <a:off x="0" y="3548308"/>
          <a:ext cx="2959762" cy="15771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bg-BG" sz="2300" kern="1200" smtClean="0"/>
            <a:t>Кога мога да изляза на свободния пазар?</a:t>
          </a:r>
          <a:endParaRPr lang="bg-BG" sz="2300" kern="1200" dirty="0"/>
        </a:p>
      </dsp:txBody>
      <dsp:txXfrm>
        <a:off x="76990" y="3625298"/>
        <a:ext cx="2805782" cy="1423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59263-7B3C-4FD8-9E81-A90555BB861B}">
      <dsp:nvSpPr>
        <dsp:cNvPr id="0" name=""/>
        <dsp:cNvSpPr/>
      </dsp:nvSpPr>
      <dsp:spPr>
        <a:xfrm>
          <a:off x="1553" y="0"/>
          <a:ext cx="2290729" cy="458851"/>
        </a:xfrm>
        <a:prstGeom prst="chevron">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bg-BG" sz="1200" b="1"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Години месеци, седмици</a:t>
          </a:r>
          <a:endParaRPr lang="bg-BG" sz="1200" b="1"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230979" y="0"/>
        <a:ext cx="1831878" cy="458851"/>
      </dsp:txXfrm>
    </dsp:sp>
    <dsp:sp modelId="{D25F4963-E425-4D4E-AC7A-A4B4DBC74EEE}">
      <dsp:nvSpPr>
        <dsp:cNvPr id="0" name=""/>
        <dsp:cNvSpPr/>
      </dsp:nvSpPr>
      <dsp:spPr>
        <a:xfrm>
          <a:off x="2102458" y="0"/>
          <a:ext cx="1898247" cy="458851"/>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bg-BG" sz="1200" b="1"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Ден напред</a:t>
          </a:r>
          <a:endParaRPr lang="bg-BG" sz="1200" b="1"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2331884" y="0"/>
        <a:ext cx="1439396" cy="458851"/>
      </dsp:txXfrm>
    </dsp:sp>
    <dsp:sp modelId="{F37407FF-575E-4363-98A4-C8513473B336}">
      <dsp:nvSpPr>
        <dsp:cNvPr id="0" name=""/>
        <dsp:cNvSpPr/>
      </dsp:nvSpPr>
      <dsp:spPr>
        <a:xfrm>
          <a:off x="3858006" y="0"/>
          <a:ext cx="1898247" cy="458851"/>
        </a:xfrm>
        <a:prstGeom prst="chevron">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bg-BG" sz="1200" b="1" u="sng" kern="12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Часове</a:t>
          </a:r>
          <a:endParaRPr lang="bg-BG" sz="1200" b="1" u="sng" kern="1200"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4087432" y="0"/>
        <a:ext cx="1439396" cy="458851"/>
      </dsp:txXfrm>
    </dsp:sp>
    <dsp:sp modelId="{58F95491-6A0D-4BE6-B73E-C255B0218419}">
      <dsp:nvSpPr>
        <dsp:cNvPr id="0" name=""/>
        <dsp:cNvSpPr/>
      </dsp:nvSpPr>
      <dsp:spPr>
        <a:xfrm>
          <a:off x="5519303" y="0"/>
          <a:ext cx="1898247" cy="458851"/>
        </a:xfrm>
        <a:prstGeom prst="chevron">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bg-BG" sz="1200" b="1" kern="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Реално време</a:t>
          </a:r>
          <a:endParaRPr lang="bg-BG" sz="1200" b="1" kern="12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dsp:txBody>
      <dsp:txXfrm>
        <a:off x="5748729" y="0"/>
        <a:ext cx="1439396" cy="458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EE6F-3266-4802-B801-E91C6BC80C1B}">
      <dsp:nvSpPr>
        <dsp:cNvPr id="0" name=""/>
        <dsp:cNvSpPr/>
      </dsp:nvSpPr>
      <dsp:spPr>
        <a:xfrm rot="10800000">
          <a:off x="983538" y="810089"/>
          <a:ext cx="5889415" cy="2412268"/>
        </a:xfrm>
        <a:prstGeom prst="homePlate">
          <a:avLst/>
        </a:prstGeom>
        <a:solidFill>
          <a:srgbClr val="CCE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743" tIns="194310" rIns="362712" bIns="194310" numCol="1" spcCol="1270" anchor="ctr" anchorCtr="0">
          <a:noAutofit/>
        </a:bodyPr>
        <a:lstStyle/>
        <a:p>
          <a:pPr lvl="0" algn="ctr" defTabSz="2266950" rtl="0">
            <a:lnSpc>
              <a:spcPct val="90000"/>
            </a:lnSpc>
            <a:spcBef>
              <a:spcPct val="0"/>
            </a:spcBef>
            <a:spcAft>
              <a:spcPct val="35000"/>
            </a:spcAft>
          </a:pPr>
          <a:r>
            <a:rPr lang="bg-BG" sz="5100" b="1" kern="1200" dirty="0" smtClean="0">
              <a:solidFill>
                <a:schemeClr val="tx1"/>
              </a:solidFill>
            </a:rPr>
            <a:t>Благодаря за вниманието!</a:t>
          </a:r>
          <a:endParaRPr lang="bg-BG" sz="5100" kern="1200" dirty="0">
            <a:solidFill>
              <a:schemeClr val="tx1"/>
            </a:solidFill>
          </a:endParaRPr>
        </a:p>
      </dsp:txBody>
      <dsp:txXfrm rot="10800000">
        <a:off x="1586605" y="810089"/>
        <a:ext cx="5286348" cy="2412268"/>
      </dsp:txXfrm>
    </dsp:sp>
    <dsp:sp modelId="{0BACDD68-00DF-444D-A606-3F81F7152B6E}">
      <dsp:nvSpPr>
        <dsp:cNvPr id="0" name=""/>
        <dsp:cNvSpPr/>
      </dsp:nvSpPr>
      <dsp:spPr>
        <a:xfrm>
          <a:off x="0" y="792094"/>
          <a:ext cx="2412268" cy="2412268"/>
        </a:xfrm>
        <a:prstGeom prst="ellipse">
          <a:avLst/>
        </a:prstGeom>
        <a:solidFill>
          <a:srgbClr val="B2D5EC"/>
        </a:solidFill>
        <a:ln w="15875" cap="flat" cmpd="sng" algn="ctr">
          <a:solidFill>
            <a:schemeClr val="accent1">
              <a:shade val="50000"/>
              <a:shade val="75000"/>
              <a:lumMod val="8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0.03179</cdr:x>
      <cdr:y>2.01266E-7</cdr:y>
    </cdr:from>
    <cdr:to>
      <cdr:x>0.13251</cdr:x>
      <cdr:y>0.05797</cdr:y>
    </cdr:to>
    <cdr:sp macro="" textlink="">
      <cdr:nvSpPr>
        <cdr:cNvPr id="2" name="Title 2"/>
        <cdr:cNvSpPr txBox="1">
          <a:spLocks xmlns:a="http://schemas.openxmlformats.org/drawingml/2006/main"/>
        </cdr:cNvSpPr>
      </cdr:nvSpPr>
      <cdr:spPr>
        <a:xfrm xmlns:a="http://schemas.openxmlformats.org/drawingml/2006/main">
          <a:off x="274669" y="1"/>
          <a:ext cx="870362" cy="288032"/>
        </a:xfrm>
        <a:prstGeom xmlns:a="http://schemas.openxmlformats.org/drawingml/2006/main" prst="rect">
          <a:avLst/>
        </a:prstGeom>
      </cdr:spPr>
      <cdr:txBody>
        <a:bodyPr xmlns:a="http://schemas.openxmlformats.org/drawingml/2006/main" vert="horz" lIns="91440" tIns="45720" rIns="91440" bIns="45720" rtlCol="0" anchor="b">
          <a:noAutofit/>
        </a:bodyPr>
        <a:lstStyle xmlns:a="http://schemas.openxmlformats.org/drawingml/2006/main">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fontAlgn="auto" hangingPunct="1">
            <a:spcAft>
              <a:spcPts val="0"/>
            </a:spcAft>
            <a:defRPr/>
          </a:pPr>
          <a:endParaRPr lang="en-US" sz="3500" dirty="0" smtClean="0">
            <a:effectLst>
              <a:outerShdw blurRad="38100" dist="38100" dir="2700000" algn="tl">
                <a:srgbClr val="000000">
                  <a:alpha val="43137"/>
                </a:srgbClr>
              </a:outerShdw>
            </a:effectLst>
          </a:endParaRPr>
        </a:p>
        <a:p xmlns:a="http://schemas.openxmlformats.org/drawingml/2006/main">
          <a:pPr eaLnBrk="1" fontAlgn="auto" hangingPunct="1">
            <a:spcAft>
              <a:spcPts val="0"/>
            </a:spcAft>
            <a:defRPr/>
          </a:pPr>
          <a:r>
            <a:rPr lang="en-US" sz="1200" dirty="0" smtClean="0">
              <a:effectLst>
                <a:outerShdw blurRad="38100" dist="38100" dir="2700000" algn="tl">
                  <a:srgbClr val="000000">
                    <a:alpha val="43137"/>
                  </a:srgbClr>
                </a:outerShdw>
              </a:effectLst>
            </a:rPr>
            <a:t>kWh</a:t>
          </a:r>
          <a:endParaRPr lang="bg-BG" sz="1200" dirty="0">
            <a:solidFill>
              <a:srgbClr val="FF0000"/>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3D104288-472A-48AA-A970-BD9EEC050A97}" type="datetimeFigureOut">
              <a:rPr lang="bg-BG" smtClean="0"/>
              <a:t>17.11.2015 г.</a:t>
            </a:fld>
            <a:endParaRPr lang="bg-BG"/>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1392BC54-9A91-4F27-9431-F6C7645928E3}" type="slidenum">
              <a:rPr lang="bg-BG" smtClean="0"/>
              <a:t>‹#›</a:t>
            </a:fld>
            <a:endParaRPr lang="bg-BG"/>
          </a:p>
        </p:txBody>
      </p:sp>
    </p:spTree>
    <p:extLst>
      <p:ext uri="{BB962C8B-B14F-4D97-AF65-F5344CB8AC3E}">
        <p14:creationId xmlns:p14="http://schemas.microsoft.com/office/powerpoint/2010/main" val="94320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EE56E1A1-E4C4-44BC-A85F-EF67FE627694}" type="slidenum">
              <a:rPr lang="bg-BG" smtClean="0"/>
              <a:t>1</a:t>
            </a:fld>
            <a:fld id="{2911BD39-B7B1-4B03-96E6-3C4F399F4C93}" type="slidenum">
              <a:rPr lang="bg-BG" smtClean="0"/>
              <a:t>1</a:t>
            </a:fld>
            <a:endParaRPr lang="bg-BG" dirty="0"/>
          </a:p>
        </p:txBody>
      </p:sp>
      <p:sp>
        <p:nvSpPr>
          <p:cNvPr id="4" name="Slide Number Placeholder 3"/>
          <p:cNvSpPr>
            <a:spLocks noGrp="1"/>
          </p:cNvSpPr>
          <p:nvPr>
            <p:ph type="sldNum" sz="quarter" idx="10"/>
          </p:nvPr>
        </p:nvSpPr>
        <p:spPr/>
        <p:txBody>
          <a:bodyPr/>
          <a:lstStyle/>
          <a:p>
            <a:fld id="{1392BC54-9A91-4F27-9431-F6C7645928E3}" type="slidenum">
              <a:rPr lang="bg-BG" smtClean="0"/>
              <a:t>1</a:t>
            </a:fld>
            <a:endParaRPr lang="bg-BG"/>
          </a:p>
        </p:txBody>
      </p:sp>
    </p:spTree>
    <p:extLst>
      <p:ext uri="{BB962C8B-B14F-4D97-AF65-F5344CB8AC3E}">
        <p14:creationId xmlns:p14="http://schemas.microsoft.com/office/powerpoint/2010/main" val="217213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392BC54-9A91-4F27-9431-F6C7645928E3}" type="slidenum">
              <a:rPr lang="bg-BG" smtClean="0"/>
              <a:t>7</a:t>
            </a:fld>
            <a:endParaRPr lang="bg-BG"/>
          </a:p>
        </p:txBody>
      </p:sp>
    </p:spTree>
    <p:extLst>
      <p:ext uri="{BB962C8B-B14F-4D97-AF65-F5344CB8AC3E}">
        <p14:creationId xmlns:p14="http://schemas.microsoft.com/office/powerpoint/2010/main" val="190073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392BC54-9A91-4F27-9431-F6C7645928E3}" type="slidenum">
              <a:rPr lang="bg-BG" smtClean="0"/>
              <a:t>9</a:t>
            </a:fld>
            <a:endParaRPr lang="bg-BG"/>
          </a:p>
        </p:txBody>
      </p:sp>
    </p:spTree>
    <p:extLst>
      <p:ext uri="{BB962C8B-B14F-4D97-AF65-F5344CB8AC3E}">
        <p14:creationId xmlns:p14="http://schemas.microsoft.com/office/powerpoint/2010/main" val="2459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1000" b="1">
                <a:solidFill>
                  <a:schemeClr val="tx1"/>
                </a:solidFill>
                <a:latin typeface="Arial" pitchFamily="34" charset="0"/>
              </a:defRPr>
            </a:lvl1pPr>
            <a:lvl2pPr marL="742950" indent="-285750" defTabSz="938213" eaLnBrk="0" hangingPunct="0">
              <a:defRPr sz="1000" b="1">
                <a:solidFill>
                  <a:schemeClr val="tx1"/>
                </a:solidFill>
                <a:latin typeface="Arial" pitchFamily="34" charset="0"/>
              </a:defRPr>
            </a:lvl2pPr>
            <a:lvl3pPr marL="1143000" indent="-228600" defTabSz="938213" eaLnBrk="0" hangingPunct="0">
              <a:defRPr sz="1000" b="1">
                <a:solidFill>
                  <a:schemeClr val="tx1"/>
                </a:solidFill>
                <a:latin typeface="Arial" pitchFamily="34" charset="0"/>
              </a:defRPr>
            </a:lvl3pPr>
            <a:lvl4pPr marL="1600200" indent="-228600" defTabSz="938213" eaLnBrk="0" hangingPunct="0">
              <a:defRPr sz="1000" b="1">
                <a:solidFill>
                  <a:schemeClr val="tx1"/>
                </a:solidFill>
                <a:latin typeface="Arial" pitchFamily="34" charset="0"/>
              </a:defRPr>
            </a:lvl4pPr>
            <a:lvl5pPr marL="2057400" indent="-228600" defTabSz="938213" eaLnBrk="0" hangingPunct="0">
              <a:defRPr sz="1000" b="1">
                <a:solidFill>
                  <a:schemeClr val="tx1"/>
                </a:solidFill>
                <a:latin typeface="Arial" pitchFamily="34" charset="0"/>
              </a:defRPr>
            </a:lvl5pPr>
            <a:lvl6pPr marL="2514600" indent="-228600" defTabSz="938213" eaLnBrk="0" fontAlgn="base" hangingPunct="0">
              <a:spcBef>
                <a:spcPct val="50000"/>
              </a:spcBef>
              <a:spcAft>
                <a:spcPct val="0"/>
              </a:spcAft>
              <a:defRPr sz="1000" b="1">
                <a:solidFill>
                  <a:schemeClr val="tx1"/>
                </a:solidFill>
                <a:latin typeface="Arial" pitchFamily="34" charset="0"/>
              </a:defRPr>
            </a:lvl6pPr>
            <a:lvl7pPr marL="2971800" indent="-228600" defTabSz="938213" eaLnBrk="0" fontAlgn="base" hangingPunct="0">
              <a:spcBef>
                <a:spcPct val="50000"/>
              </a:spcBef>
              <a:spcAft>
                <a:spcPct val="0"/>
              </a:spcAft>
              <a:defRPr sz="1000" b="1">
                <a:solidFill>
                  <a:schemeClr val="tx1"/>
                </a:solidFill>
                <a:latin typeface="Arial" pitchFamily="34" charset="0"/>
              </a:defRPr>
            </a:lvl7pPr>
            <a:lvl8pPr marL="3429000" indent="-228600" defTabSz="938213" eaLnBrk="0" fontAlgn="base" hangingPunct="0">
              <a:spcBef>
                <a:spcPct val="50000"/>
              </a:spcBef>
              <a:spcAft>
                <a:spcPct val="0"/>
              </a:spcAft>
              <a:defRPr sz="1000" b="1">
                <a:solidFill>
                  <a:schemeClr val="tx1"/>
                </a:solidFill>
                <a:latin typeface="Arial" pitchFamily="34" charset="0"/>
              </a:defRPr>
            </a:lvl8pPr>
            <a:lvl9pPr marL="3886200" indent="-228600" defTabSz="938213" eaLnBrk="0" fontAlgn="base" hangingPunct="0">
              <a:spcBef>
                <a:spcPct val="50000"/>
              </a:spcBef>
              <a:spcAft>
                <a:spcPct val="0"/>
              </a:spcAft>
              <a:defRPr sz="1000" b="1">
                <a:solidFill>
                  <a:schemeClr val="tx1"/>
                </a:solidFill>
                <a:latin typeface="Arial" pitchFamily="34" charset="0"/>
              </a:defRPr>
            </a:lvl9pPr>
          </a:lstStyle>
          <a:p>
            <a:fld id="{01A656CD-C745-4182-B5AD-2E86209128B8}" type="slidenum">
              <a:rPr lang="en-US" sz="1800" b="0" smtClean="0"/>
              <a:pPr/>
              <a:t>13</a:t>
            </a:fld>
            <a:endParaRPr lang="en-US" sz="1800" b="0" smtClean="0"/>
          </a:p>
        </p:txBody>
      </p:sp>
      <p:sp>
        <p:nvSpPr>
          <p:cNvPr id="26627" name="Rectangle 2"/>
          <p:cNvSpPr>
            <a:spLocks noGrp="1" noRot="1" noChangeAspect="1" noChangeArrowheads="1" noTextEdit="1"/>
          </p:cNvSpPr>
          <p:nvPr>
            <p:ph type="sldImg"/>
          </p:nvPr>
        </p:nvSpPr>
        <p:spPr>
          <a:xfrm>
            <a:off x="919163" y="752475"/>
            <a:ext cx="4972050" cy="3729038"/>
          </a:xfrm>
          <a:ln/>
        </p:spPr>
      </p:sp>
      <p:sp>
        <p:nvSpPr>
          <p:cNvPr id="26628" name="Rectangle 3"/>
          <p:cNvSpPr>
            <a:spLocks noGrp="1" noChangeArrowheads="1"/>
          </p:cNvSpPr>
          <p:nvPr>
            <p:ph type="body" idx="1"/>
          </p:nvPr>
        </p:nvSpPr>
        <p:spPr>
          <a:xfrm>
            <a:off x="918615" y="4724313"/>
            <a:ext cx="4957272" cy="44550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GRP = gross rating point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392BC54-9A91-4F27-9431-F6C7645928E3}" type="slidenum">
              <a:rPr lang="bg-BG" smtClean="0"/>
              <a:t>21</a:t>
            </a:fld>
            <a:endParaRPr lang="bg-BG"/>
          </a:p>
        </p:txBody>
      </p:sp>
    </p:spTree>
    <p:extLst>
      <p:ext uri="{BB962C8B-B14F-4D97-AF65-F5344CB8AC3E}">
        <p14:creationId xmlns:p14="http://schemas.microsoft.com/office/powerpoint/2010/main" val="92828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5AD5BE-1D1C-4DD2-B425-BFA2BE2A2FBC}" type="datetime1">
              <a:rPr lang="bg-BG" smtClean="0"/>
              <a:t>17.11.2015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99413-4478-4FE5-BE4D-1959FADF45CB}" type="datetime1">
              <a:rPr lang="bg-BG" smtClean="0"/>
              <a:t>17.11.2015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AC46E5F-BB86-473F-852B-B1789AB3B0E5}" type="datetime1">
              <a:rPr lang="bg-BG" smtClean="0"/>
              <a:t>17.11.2015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2852908-A423-47DA-9A27-52432AC0FEF4}" type="slidenum">
              <a:rPr lang="bg-BG" smtClean="0"/>
              <a:t>‹#›</a:t>
            </a:fld>
            <a:endParaRPr lang="bg-B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68988-D4AD-4FAE-A20E-B0E0BF9D1128}" type="datetime1">
              <a:rPr lang="bg-BG" smtClean="0"/>
              <a:t>17.11.2015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2852908-A423-47DA-9A27-52432AC0FEF4}" type="slidenum">
              <a:rPr lang="bg-BG" smtClean="0"/>
              <a:t>‹#›</a:t>
            </a:fld>
            <a:endParaRPr lang="bg-BG"/>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5FBAC-EB1E-4D45-8225-19A34D2CD672}" type="datetime1">
              <a:rPr lang="bg-BG" smtClean="0"/>
              <a:t>17.11.2015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DC34D8-23A9-49DC-958E-D64958109C71}" type="datetime1">
              <a:rPr lang="bg-BG" smtClean="0"/>
              <a:t>17.11.2015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2852908-A423-47DA-9A27-52432AC0FEF4}" type="slidenum">
              <a:rPr lang="bg-BG" smtClean="0"/>
              <a:t>‹#›</a:t>
            </a:fld>
            <a:endParaRPr lang="bg-BG"/>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4E280-CB98-4F9E-96A6-AA7016E2ECEE}" type="datetime1">
              <a:rPr lang="bg-BG" smtClean="0"/>
              <a:t>17.11.2015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87357-A1D9-4724-9420-E76C6B86242D}" type="datetime1">
              <a:rPr lang="bg-BG" smtClean="0"/>
              <a:t>17.11.2015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7EB78EE-F06C-4F4B-BFE3-31D6C819E1D2}" type="datetime1">
              <a:rPr lang="bg-BG" smtClean="0"/>
              <a:t>17.11.2015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2852908-A423-47DA-9A27-52432AC0FEF4}"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0B765B4-1EAB-48F7-B4B6-607257CE4391}" type="datetime1">
              <a:rPr lang="bg-BG" smtClean="0"/>
              <a:t>17.11.2015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2852908-A423-47DA-9A27-52432AC0FEF4}" type="slidenum">
              <a:rPr lang="bg-BG" smtClean="0"/>
              <a:t>‹#›</a:t>
            </a:fld>
            <a:endParaRPr lang="bg-B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AD889-3AC5-4963-A5A4-60E7CD5F5DEE}" type="datetime1">
              <a:rPr lang="bg-BG" smtClean="0"/>
              <a:t>17.11.2015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2852908-A423-47DA-9A27-52432AC0FEF4}" type="slidenum">
              <a:rPr lang="bg-BG" smtClean="0"/>
              <a:t>‹#›</a:t>
            </a:fld>
            <a:endParaRPr lang="bg-B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D6CF6BA-1875-4B32-B6EE-4CFA790C723A}" type="datetime1">
              <a:rPr lang="bg-BG" smtClean="0"/>
              <a:t>17.11.2015 г.</a:t>
            </a:fld>
            <a:endParaRPr lang="bg-B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bg-B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2852908-A423-47DA-9A27-52432AC0FEF4}" type="slidenum">
              <a:rPr lang="bg-BG" smtClean="0"/>
              <a:t>‹#›</a:t>
            </a:fld>
            <a:endParaRPr lang="bg-B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827584" y="908718"/>
            <a:ext cx="7512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bg-BG" sz="3600" dirty="0">
                <a:solidFill>
                  <a:srgbClr val="002060"/>
                </a:solidFill>
              </a:rPr>
              <a:t>Що е </a:t>
            </a:r>
            <a:r>
              <a:rPr lang="bg-BG" sz="3600" dirty="0" smtClean="0">
                <a:solidFill>
                  <a:srgbClr val="002060"/>
                </a:solidFill>
              </a:rPr>
              <a:t>либерализиран пазар и има </a:t>
            </a:r>
            <a:r>
              <a:rPr lang="bg-BG" sz="3600" dirty="0">
                <a:solidFill>
                  <a:srgbClr val="002060"/>
                </a:solidFill>
              </a:rPr>
              <a:t>ли почва у </a:t>
            </a:r>
            <a:r>
              <a:rPr lang="bg-BG" sz="3600" dirty="0" smtClean="0">
                <a:solidFill>
                  <a:srgbClr val="002060"/>
                </a:solidFill>
              </a:rPr>
              <a:t>нас?</a:t>
            </a:r>
            <a:endParaRPr lang="bg-BG" sz="36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204864"/>
            <a:ext cx="87469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01921" y="6525344"/>
            <a:ext cx="32403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2015</a:t>
            </a:r>
            <a:endParaRPr lang="bg-BG" b="1" dirty="0">
              <a:solidFill>
                <a:schemeClr val="tx2">
                  <a:lumMod val="75000"/>
                </a:schemeClr>
              </a:solidFill>
            </a:endParaRPr>
          </a:p>
        </p:txBody>
      </p:sp>
      <p:sp>
        <p:nvSpPr>
          <p:cNvPr id="4" name="Slide Number Placeholder 3"/>
          <p:cNvSpPr>
            <a:spLocks noGrp="1"/>
          </p:cNvSpPr>
          <p:nvPr>
            <p:ph type="sldNum" sz="quarter" idx="12"/>
          </p:nvPr>
        </p:nvSpPr>
        <p:spPr>
          <a:xfrm>
            <a:off x="7978622" y="6481787"/>
            <a:ext cx="1161826" cy="365125"/>
          </a:xfrm>
        </p:spPr>
        <p:txBody>
          <a:bodyPr/>
          <a:lstStyle/>
          <a:p>
            <a:fld id="{32852908-A423-47DA-9A27-52432AC0FEF4}" type="slidenum">
              <a:rPr lang="bg-BG" smtClean="0"/>
              <a:t>1</a:t>
            </a:fld>
            <a:endParaRPr lang="bg-BG" dirty="0"/>
          </a:p>
        </p:txBody>
      </p:sp>
    </p:spTree>
    <p:extLst>
      <p:ext uri="{BB962C8B-B14F-4D97-AF65-F5344CB8AC3E}">
        <p14:creationId xmlns:p14="http://schemas.microsoft.com/office/powerpoint/2010/main" val="3221697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852908-A423-47DA-9A27-52432AC0FEF4}" type="slidenum">
              <a:rPr lang="bg-BG" smtClean="0"/>
              <a:t>10</a:t>
            </a:fld>
            <a:endParaRPr lang="bg-BG"/>
          </a:p>
        </p:txBody>
      </p:sp>
      <p:sp>
        <p:nvSpPr>
          <p:cNvPr id="5" name="Right Arrow 4"/>
          <p:cNvSpPr/>
          <p:nvPr/>
        </p:nvSpPr>
        <p:spPr>
          <a:xfrm>
            <a:off x="829443" y="1669662"/>
            <a:ext cx="7572865" cy="3576360"/>
          </a:xfrm>
          <a:prstGeom prst="rightArrow">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939612" y="2893962"/>
            <a:ext cx="1641577" cy="1026744"/>
            <a:chOff x="0" y="1296151"/>
            <a:chExt cx="1641577" cy="1026744"/>
          </a:xfrm>
          <a:scene3d>
            <a:camera prst="orthographicFront"/>
            <a:lightRig rig="flat" dir="t"/>
          </a:scene3d>
        </p:grpSpPr>
        <p:sp>
          <p:nvSpPr>
            <p:cNvPr id="10" name="Rounded Rectangle 9"/>
            <p:cNvSpPr/>
            <p:nvPr/>
          </p:nvSpPr>
          <p:spPr>
            <a:xfrm>
              <a:off x="0" y="1296151"/>
              <a:ext cx="1641577" cy="1026744"/>
            </a:xfrm>
            <a:prstGeom prst="roundRect">
              <a:avLst/>
            </a:prstGeom>
            <a:gradFill flip="none" rotWithShape="0">
              <a:gsLst>
                <a:gs pos="0">
                  <a:schemeClr val="accent2">
                    <a:lumMod val="75000"/>
                  </a:schemeClr>
                </a:gs>
                <a:gs pos="44000">
                  <a:schemeClr val="accent2">
                    <a:lumMod val="75000"/>
                  </a:schemeClr>
                </a:gs>
                <a:gs pos="100000">
                  <a:schemeClr val="bg1"/>
                </a:gs>
              </a:gsLst>
              <a:lin ang="10800000" scaled="1"/>
              <a:tileRect/>
            </a:gra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50122" y="1346273"/>
              <a:ext cx="1541333" cy="9265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b="1" kern="1200" dirty="0" smtClean="0">
                  <a:ln w="0">
                    <a:gradFill flip="none" rotWithShape="1">
                      <a:gsLst>
                        <a:gs pos="0">
                          <a:schemeClr val="tx1"/>
                        </a:gs>
                        <a:gs pos="100000">
                          <a:schemeClr val="accent1">
                            <a:tint val="44500"/>
                            <a:satMod val="160000"/>
                          </a:schemeClr>
                        </a:gs>
                        <a:gs pos="100000">
                          <a:schemeClr val="bg1"/>
                        </a:gs>
                      </a:gsLst>
                      <a:lin ang="0" scaled="1"/>
                      <a:tileRect/>
                    </a:gradFill>
                  </a:ln>
                  <a:solidFill>
                    <a:schemeClr val="bg1"/>
                  </a:solidFill>
                  <a:latin typeface="Verdana" pitchFamily="34" charset="0"/>
                  <a:ea typeface="Verdana" pitchFamily="34" charset="0"/>
                  <a:cs typeface="Verdana" pitchFamily="34" charset="0"/>
                </a:rPr>
                <a:t>Дългосрочни договори</a:t>
              </a:r>
              <a:endParaRPr lang="en-US" sz="1400" b="1" kern="1200" dirty="0">
                <a:ln w="0">
                  <a:gradFill flip="none" rotWithShape="1">
                    <a:gsLst>
                      <a:gs pos="0">
                        <a:schemeClr val="tx1"/>
                      </a:gs>
                      <a:gs pos="100000">
                        <a:schemeClr val="accent1">
                          <a:tint val="44500"/>
                          <a:satMod val="160000"/>
                        </a:schemeClr>
                      </a:gs>
                      <a:gs pos="100000">
                        <a:schemeClr val="bg1"/>
                      </a:gs>
                    </a:gsLst>
                    <a:lin ang="0" scaled="1"/>
                    <a:tileRect/>
                  </a:gradFill>
                </a:ln>
                <a:solidFill>
                  <a:schemeClr val="bg1"/>
                </a:solidFill>
                <a:latin typeface="Verdana" pitchFamily="34" charset="0"/>
                <a:ea typeface="Verdana" pitchFamily="34" charset="0"/>
                <a:cs typeface="Verdana" pitchFamily="34" charset="0"/>
              </a:endParaRPr>
            </a:p>
          </p:txBody>
        </p:sp>
      </p:grpSp>
      <p:graphicFrame>
        <p:nvGraphicFramePr>
          <p:cNvPr id="15" name="Diagram 14"/>
          <p:cNvGraphicFramePr/>
          <p:nvPr>
            <p:extLst>
              <p:ext uri="{D42A27DB-BD31-4B8C-83A1-F6EECF244321}">
                <p14:modId xmlns:p14="http://schemas.microsoft.com/office/powerpoint/2010/main" val="3285450287"/>
              </p:ext>
            </p:extLst>
          </p:nvPr>
        </p:nvGraphicFramePr>
        <p:xfrm>
          <a:off x="827584" y="1939774"/>
          <a:ext cx="7419105" cy="458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2761135" y="2923868"/>
            <a:ext cx="1672469" cy="1026744"/>
            <a:chOff x="1850370" y="1293433"/>
            <a:chExt cx="1672469" cy="1026744"/>
          </a:xfrm>
          <a:scene3d>
            <a:camera prst="orthographicFront"/>
            <a:lightRig rig="flat" dir="t"/>
          </a:scene3d>
        </p:grpSpPr>
        <p:sp>
          <p:nvSpPr>
            <p:cNvPr id="17" name="Rounded Rectangle 16"/>
            <p:cNvSpPr/>
            <p:nvPr/>
          </p:nvSpPr>
          <p:spPr>
            <a:xfrm>
              <a:off x="1850370" y="1293433"/>
              <a:ext cx="1672469" cy="1026744"/>
            </a:xfrm>
            <a:prstGeom prst="roundRect">
              <a:avLst/>
            </a:prstGeom>
            <a:solidFill>
              <a:schemeClr val="accent2">
                <a:lumMod val="75000"/>
              </a:schemeClr>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900492" y="1343555"/>
              <a:ext cx="1572225" cy="9265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b="1" kern="1200" dirty="0" smtClean="0">
                  <a:solidFill>
                    <a:schemeClr val="bg1"/>
                  </a:solidFill>
                  <a:latin typeface="Verdana" pitchFamily="34" charset="0"/>
                  <a:ea typeface="Verdana" pitchFamily="34" charset="0"/>
                  <a:cs typeface="Verdana" pitchFamily="34" charset="0"/>
                </a:rPr>
                <a:t>Пазар </a:t>
              </a:r>
            </a:p>
            <a:p>
              <a:pPr lvl="0" algn="ctr" defTabSz="622300">
                <a:lnSpc>
                  <a:spcPct val="90000"/>
                </a:lnSpc>
                <a:spcBef>
                  <a:spcPct val="0"/>
                </a:spcBef>
                <a:spcAft>
                  <a:spcPct val="35000"/>
                </a:spcAft>
              </a:pPr>
              <a:r>
                <a:rPr lang="bg-BG" sz="1400" b="1" kern="1200" dirty="0" smtClean="0">
                  <a:solidFill>
                    <a:schemeClr val="bg1"/>
                  </a:solidFill>
                  <a:latin typeface="Verdana" pitchFamily="34" charset="0"/>
                  <a:ea typeface="Verdana" pitchFamily="34" charset="0"/>
                  <a:cs typeface="Verdana" pitchFamily="34" charset="0"/>
                </a:rPr>
                <a:t>“ден напред”</a:t>
              </a:r>
              <a:endParaRPr lang="en-US" sz="1400" b="1" kern="1200" dirty="0">
                <a:solidFill>
                  <a:schemeClr val="bg1"/>
                </a:solidFill>
                <a:latin typeface="Verdana" pitchFamily="34" charset="0"/>
                <a:ea typeface="Verdana" pitchFamily="34" charset="0"/>
                <a:cs typeface="Verdana" pitchFamily="34" charset="0"/>
              </a:endParaRPr>
            </a:p>
          </p:txBody>
        </p:sp>
      </p:grpSp>
      <p:grpSp>
        <p:nvGrpSpPr>
          <p:cNvPr id="19" name="Group 18"/>
          <p:cNvGrpSpPr/>
          <p:nvPr/>
        </p:nvGrpSpPr>
        <p:grpSpPr>
          <a:xfrm>
            <a:off x="4615875" y="2944084"/>
            <a:ext cx="1614291" cy="1026744"/>
            <a:chOff x="3815822" y="1296151"/>
            <a:chExt cx="1614291" cy="1026744"/>
          </a:xfrm>
          <a:scene3d>
            <a:camera prst="orthographicFront"/>
            <a:lightRig rig="flat" dir="t"/>
          </a:scene3d>
        </p:grpSpPr>
        <p:sp>
          <p:nvSpPr>
            <p:cNvPr id="20" name="Rounded Rectangle 19"/>
            <p:cNvSpPr/>
            <p:nvPr/>
          </p:nvSpPr>
          <p:spPr>
            <a:xfrm>
              <a:off x="3815822" y="1296151"/>
              <a:ext cx="1614291" cy="1026744"/>
            </a:xfrm>
            <a:prstGeom prst="roundRect">
              <a:avLst/>
            </a:prstGeom>
            <a:solidFill>
              <a:schemeClr val="accent2">
                <a:lumMod val="75000"/>
              </a:schemeClr>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865944" y="1346273"/>
              <a:ext cx="1514047" cy="9265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b="1" kern="1200" dirty="0" smtClean="0">
                  <a:solidFill>
                    <a:schemeClr val="bg1"/>
                  </a:solidFill>
                  <a:latin typeface="Verdana" pitchFamily="34" charset="0"/>
                  <a:ea typeface="Verdana" pitchFamily="34" charset="0"/>
                  <a:cs typeface="Verdana" pitchFamily="34" charset="0"/>
                </a:rPr>
                <a:t>Пазар </a:t>
              </a:r>
            </a:p>
            <a:p>
              <a:pPr lvl="0" algn="ctr" defTabSz="622300">
                <a:lnSpc>
                  <a:spcPct val="90000"/>
                </a:lnSpc>
                <a:spcBef>
                  <a:spcPct val="0"/>
                </a:spcBef>
                <a:spcAft>
                  <a:spcPct val="35000"/>
                </a:spcAft>
              </a:pPr>
              <a:r>
                <a:rPr lang="bg-BG" sz="1400" b="1" kern="1200" dirty="0" smtClean="0">
                  <a:solidFill>
                    <a:schemeClr val="bg1"/>
                  </a:solidFill>
                  <a:latin typeface="Verdana" pitchFamily="34" charset="0"/>
                  <a:ea typeface="Verdana" pitchFamily="34" charset="0"/>
                  <a:cs typeface="Verdana" pitchFamily="34" charset="0"/>
                </a:rPr>
                <a:t>“в рамките на деня”</a:t>
              </a:r>
              <a:endParaRPr lang="en-US" sz="1400" b="1" kern="1200" dirty="0">
                <a:solidFill>
                  <a:schemeClr val="bg1"/>
                </a:solidFill>
                <a:latin typeface="Verdana" pitchFamily="34" charset="0"/>
                <a:ea typeface="Verdana" pitchFamily="34" charset="0"/>
                <a:cs typeface="Verdana" pitchFamily="34" charset="0"/>
              </a:endParaRPr>
            </a:p>
          </p:txBody>
        </p:sp>
      </p:grpSp>
      <p:grpSp>
        <p:nvGrpSpPr>
          <p:cNvPr id="22" name="Group 21"/>
          <p:cNvGrpSpPr/>
          <p:nvPr/>
        </p:nvGrpSpPr>
        <p:grpSpPr>
          <a:xfrm>
            <a:off x="6444208" y="2960814"/>
            <a:ext cx="1559879" cy="1026744"/>
            <a:chOff x="5728028" y="1296151"/>
            <a:chExt cx="1559879" cy="1026744"/>
          </a:xfrm>
          <a:scene3d>
            <a:camera prst="orthographicFront"/>
            <a:lightRig rig="flat" dir="t"/>
          </a:scene3d>
        </p:grpSpPr>
        <p:sp>
          <p:nvSpPr>
            <p:cNvPr id="23" name="Rounded Rectangle 22"/>
            <p:cNvSpPr/>
            <p:nvPr/>
          </p:nvSpPr>
          <p:spPr>
            <a:xfrm>
              <a:off x="5728028" y="1296151"/>
              <a:ext cx="1559879" cy="1026744"/>
            </a:xfrm>
            <a:prstGeom prst="roundRect">
              <a:avLst/>
            </a:prstGeom>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5778150" y="1346273"/>
              <a:ext cx="1459635" cy="9265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bg-BG" sz="1400" b="1" kern="1200" dirty="0" smtClean="0">
                  <a:latin typeface="Verdana" pitchFamily="34" charset="0"/>
                  <a:ea typeface="Verdana" pitchFamily="34" charset="0"/>
                  <a:cs typeface="Verdana" pitchFamily="34" charset="0"/>
                </a:rPr>
                <a:t>Балансиращ пазар</a:t>
              </a:r>
              <a:endParaRPr lang="en-US" sz="1400" b="1" kern="1200" dirty="0">
                <a:latin typeface="Verdana" pitchFamily="34" charset="0"/>
                <a:ea typeface="Verdana" pitchFamily="34" charset="0"/>
                <a:cs typeface="Verdana" pitchFamily="34" charset="0"/>
              </a:endParaRPr>
            </a:p>
          </p:txBody>
        </p:sp>
      </p:grpSp>
      <p:sp>
        <p:nvSpPr>
          <p:cNvPr id="25" name="Content Placeholder 24"/>
          <p:cNvSpPr txBox="1">
            <a:spLocks noGrp="1"/>
          </p:cNvSpPr>
          <p:nvPr>
            <p:ph idx="1"/>
          </p:nvPr>
        </p:nvSpPr>
        <p:spPr>
          <a:xfrm>
            <a:off x="1485650" y="2297313"/>
            <a:ext cx="6260449" cy="626555"/>
          </a:xfrm>
          <a:prstGeom prst="roundRect">
            <a:avLst/>
          </a:prstGeom>
          <a:solidFill>
            <a:schemeClr val="bg1">
              <a:alpha val="53000"/>
            </a:schemeClr>
          </a:solidFill>
        </p:spPr>
        <p:txBody>
          <a:bodyPr wrap="square" rtlCol="0">
            <a:spAutoFit/>
          </a:bodyPr>
          <a:lstStyle/>
          <a:p>
            <a:pPr marL="0" indent="0" algn="ctr">
              <a:buNone/>
            </a:pPr>
            <a:r>
              <a:rPr lang="bg-BG" sz="1400" b="1" dirty="0" smtClean="0">
                <a:latin typeface="+mj-lt"/>
                <a:ea typeface="Verdana" pitchFamily="34" charset="0"/>
                <a:cs typeface="Verdana" pitchFamily="34" charset="0"/>
              </a:rPr>
              <a:t>Балансиране на ЕЕС</a:t>
            </a:r>
          </a:p>
          <a:p>
            <a:pPr marL="0" indent="0" algn="ctr">
              <a:buNone/>
            </a:pPr>
            <a:r>
              <a:rPr lang="bg-BG" sz="1400" b="1" dirty="0" smtClean="0">
                <a:latin typeface="+mj-lt"/>
                <a:ea typeface="Verdana" pitchFamily="34" charset="0"/>
                <a:cs typeface="Verdana" pitchFamily="34" charset="0"/>
              </a:rPr>
              <a:t>ЕСО ЕАД</a:t>
            </a:r>
            <a:endParaRPr lang="en-US" sz="1400" b="1" dirty="0">
              <a:latin typeface="+mj-lt"/>
              <a:ea typeface="Verdana" pitchFamily="34" charset="0"/>
              <a:cs typeface="Verdana" pitchFamily="34" charset="0"/>
            </a:endParaRPr>
          </a:p>
        </p:txBody>
      </p:sp>
      <p:sp>
        <p:nvSpPr>
          <p:cNvPr id="26" name="TextBox 25"/>
          <p:cNvSpPr txBox="1"/>
          <p:nvPr/>
        </p:nvSpPr>
        <p:spPr>
          <a:xfrm>
            <a:off x="6230166" y="4819550"/>
            <a:ext cx="2405492" cy="578882"/>
          </a:xfrm>
          <a:prstGeom prst="roundRect">
            <a:avLst/>
          </a:prstGeom>
          <a:solidFill>
            <a:schemeClr val="bg1">
              <a:alpha val="53000"/>
            </a:schemeClr>
          </a:solidFill>
        </p:spPr>
        <p:txBody>
          <a:bodyPr wrap="square" rtlCol="0">
            <a:spAutoFit/>
          </a:bodyPr>
          <a:lstStyle/>
          <a:p>
            <a:pPr algn="ctr"/>
            <a:r>
              <a:rPr lang="bg-BG" sz="1400" b="1" dirty="0" smtClean="0">
                <a:latin typeface="+mj-lt"/>
                <a:ea typeface="Verdana" pitchFamily="34" charset="0"/>
                <a:cs typeface="Verdana" pitchFamily="34" charset="0"/>
              </a:rPr>
              <a:t>Балансиране на ЕЕС</a:t>
            </a:r>
          </a:p>
          <a:p>
            <a:pPr algn="ctr"/>
            <a:r>
              <a:rPr lang="bg-BG" sz="1400" b="1" dirty="0" smtClean="0">
                <a:latin typeface="+mj-lt"/>
                <a:ea typeface="Verdana" pitchFamily="34" charset="0"/>
                <a:cs typeface="Verdana" pitchFamily="34" charset="0"/>
              </a:rPr>
              <a:t>ЕСО ЕАД</a:t>
            </a:r>
            <a:endParaRPr lang="en-US" sz="1400" b="1" dirty="0">
              <a:latin typeface="+mj-lt"/>
              <a:ea typeface="Verdana" pitchFamily="34" charset="0"/>
              <a:cs typeface="Verdana" pitchFamily="34" charset="0"/>
            </a:endParaRPr>
          </a:p>
        </p:txBody>
      </p:sp>
      <p:sp>
        <p:nvSpPr>
          <p:cNvPr id="27" name="TextBox 26"/>
          <p:cNvSpPr txBox="1"/>
          <p:nvPr/>
        </p:nvSpPr>
        <p:spPr>
          <a:xfrm>
            <a:off x="1859296" y="4847381"/>
            <a:ext cx="4132191" cy="523220"/>
          </a:xfrm>
          <a:prstGeom prst="rect">
            <a:avLst/>
          </a:prstGeom>
          <a:noFill/>
        </p:spPr>
        <p:txBody>
          <a:bodyPr wrap="square" rtlCol="0">
            <a:spAutoFit/>
          </a:bodyPr>
          <a:lstStyle/>
          <a:p>
            <a:pPr algn="ctr"/>
            <a:r>
              <a:rPr lang="bg-BG" sz="1400" b="1" dirty="0" smtClean="0">
                <a:solidFill>
                  <a:schemeClr val="accent2">
                    <a:lumMod val="50000"/>
                  </a:schemeClr>
                </a:solidFill>
                <a:latin typeface="+mj-lt"/>
                <a:ea typeface="Verdana" pitchFamily="34" charset="0"/>
                <a:cs typeface="Verdana" pitchFamily="34" charset="0"/>
              </a:rPr>
              <a:t>Договаряне и сключване на сделки</a:t>
            </a:r>
          </a:p>
          <a:p>
            <a:pPr algn="ctr"/>
            <a:r>
              <a:rPr lang="bg-BG" sz="1400" b="1" dirty="0" smtClean="0">
                <a:solidFill>
                  <a:schemeClr val="accent2">
                    <a:lumMod val="50000"/>
                  </a:schemeClr>
                </a:solidFill>
                <a:latin typeface="+mj-lt"/>
                <a:ea typeface="Verdana" pitchFamily="34" charset="0"/>
                <a:cs typeface="Verdana" pitchFamily="34" charset="0"/>
              </a:rPr>
              <a:t>БНЕБ ЕАД</a:t>
            </a:r>
            <a:endParaRPr lang="en-US" sz="1400" b="1" dirty="0">
              <a:solidFill>
                <a:schemeClr val="accent2">
                  <a:lumMod val="50000"/>
                </a:schemeClr>
              </a:solidFill>
              <a:latin typeface="+mj-lt"/>
              <a:ea typeface="Verdana" pitchFamily="34" charset="0"/>
              <a:cs typeface="Verdana" pitchFamily="34" charset="0"/>
            </a:endParaRPr>
          </a:p>
        </p:txBody>
      </p:sp>
      <p:sp>
        <p:nvSpPr>
          <p:cNvPr id="28" name="Right Brace 27"/>
          <p:cNvSpPr/>
          <p:nvPr/>
        </p:nvSpPr>
        <p:spPr>
          <a:xfrm rot="5400000">
            <a:off x="3721512" y="2551298"/>
            <a:ext cx="476840" cy="4248472"/>
          </a:xfrm>
          <a:prstGeom prst="rightBrace">
            <a:avLst>
              <a:gd name="adj1" fmla="val 8333"/>
              <a:gd name="adj2" fmla="val 50813"/>
            </a:avLst>
          </a:prstGeom>
          <a:ln w="22225">
            <a:prstDash val="sys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bg-BG">
              <a:solidFill>
                <a:srgbClr val="FF66FF"/>
              </a:solidFill>
            </a:endParaRPr>
          </a:p>
        </p:txBody>
      </p:sp>
      <p:cxnSp>
        <p:nvCxnSpPr>
          <p:cNvPr id="30" name="Straight Arrow Connector 29"/>
          <p:cNvCxnSpPr>
            <a:endCxn id="28" idx="1"/>
          </p:cNvCxnSpPr>
          <p:nvPr/>
        </p:nvCxnSpPr>
        <p:spPr>
          <a:xfrm flipH="1">
            <a:off x="3925392" y="4725147"/>
            <a:ext cx="34540" cy="188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ight Brace 33"/>
          <p:cNvSpPr/>
          <p:nvPr/>
        </p:nvSpPr>
        <p:spPr>
          <a:xfrm rot="5400000">
            <a:off x="6960666" y="3920654"/>
            <a:ext cx="476842" cy="1509757"/>
          </a:xfrm>
          <a:prstGeom prst="rightBrace">
            <a:avLst>
              <a:gd name="adj1" fmla="val 8333"/>
              <a:gd name="adj2" fmla="val 50813"/>
            </a:avLst>
          </a:prstGeom>
          <a:ln w="22225">
            <a:solidFill>
              <a:schemeClr val="tx1"/>
            </a:solidFill>
            <a:prstDash val="sys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bg-BG">
              <a:solidFill>
                <a:srgbClr val="FF66FF"/>
              </a:solidFill>
            </a:endParaRPr>
          </a:p>
        </p:txBody>
      </p:sp>
      <p:sp>
        <p:nvSpPr>
          <p:cNvPr id="35" name="Title 34"/>
          <p:cNvSpPr txBox="1">
            <a:spLocks noGrp="1"/>
          </p:cNvSpPr>
          <p:nvPr>
            <p:ph type="title"/>
          </p:nvPr>
        </p:nvSpPr>
        <p:spPr>
          <a:xfrm>
            <a:off x="1113021" y="1021958"/>
            <a:ext cx="7355160" cy="400110"/>
          </a:xfrm>
          <a:prstGeom prst="rect">
            <a:avLst/>
          </a:prstGeom>
          <a:noFill/>
        </p:spPr>
        <p:txBody>
          <a:bodyPr wrap="square" rtlCol="0">
            <a:spAutoFit/>
          </a:bodyPr>
          <a:lstStyle/>
          <a:p>
            <a:r>
              <a:rPr lang="bg-BG" sz="2000" b="1" dirty="0" smtClean="0">
                <a:solidFill>
                  <a:srgbClr val="802755"/>
                </a:solidFill>
                <a:ea typeface="Verdana" panose="020B0604030504040204" pitchFamily="34" charset="0"/>
                <a:cs typeface="Verdana" panose="020B0604030504040204" pitchFamily="34" charset="0"/>
              </a:rPr>
              <a:t>Мястото </a:t>
            </a:r>
            <a:r>
              <a:rPr lang="bg-BG" sz="2000" b="1" dirty="0">
                <a:solidFill>
                  <a:srgbClr val="802755"/>
                </a:solidFill>
                <a:ea typeface="Verdana" panose="020B0604030504040204" pitchFamily="34" charset="0"/>
                <a:cs typeface="Verdana" panose="020B0604030504040204" pitchFamily="34" charset="0"/>
              </a:rPr>
              <a:t>на БНЕБ на електроенергийния пазар </a:t>
            </a:r>
          </a:p>
        </p:txBody>
      </p:sp>
    </p:spTree>
    <p:extLst>
      <p:ext uri="{BB962C8B-B14F-4D97-AF65-F5344CB8AC3E}">
        <p14:creationId xmlns:p14="http://schemas.microsoft.com/office/powerpoint/2010/main" val="214622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852908-A423-47DA-9A27-52432AC0FEF4}" type="slidenum">
              <a:rPr lang="bg-BG" smtClean="0"/>
              <a:t>11</a:t>
            </a:fld>
            <a:endParaRPr lang="bg-BG"/>
          </a:p>
        </p:txBody>
      </p:sp>
      <p:sp>
        <p:nvSpPr>
          <p:cNvPr id="5" name="Title 2"/>
          <p:cNvSpPr txBox="1">
            <a:spLocks noGrp="1"/>
          </p:cNvSpPr>
          <p:nvPr>
            <p:ph type="title"/>
          </p:nvPr>
        </p:nvSpPr>
        <p:spPr>
          <a:xfrm>
            <a:off x="539552" y="332656"/>
            <a:ext cx="8229600" cy="64807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500" b="1" kern="1200" dirty="0">
                <a:solidFill>
                  <a:srgbClr val="802755"/>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a:lstStyle>
          <a:p>
            <a:pPr algn="ctr"/>
            <a:r>
              <a:rPr lang="bg-BG" sz="2000" dirty="0" smtClean="0">
                <a:latin typeface="+mj-lt"/>
                <a:ea typeface="Verdana" panose="020B0604030504040204" pitchFamily="34" charset="0"/>
                <a:cs typeface="Verdana" panose="020B0604030504040204" pitchFamily="34" charset="0"/>
              </a:rPr>
              <a:t>Основни принципи на борсовата търговия</a:t>
            </a:r>
            <a:endParaRPr lang="en-US" sz="2000" dirty="0">
              <a:latin typeface="+mj-lt"/>
            </a:endParaRPr>
          </a:p>
        </p:txBody>
      </p:sp>
      <p:grpSp>
        <p:nvGrpSpPr>
          <p:cNvPr id="6" name="그룹 60"/>
          <p:cNvGrpSpPr/>
          <p:nvPr/>
        </p:nvGrpSpPr>
        <p:grpSpPr>
          <a:xfrm>
            <a:off x="473254" y="2557207"/>
            <a:ext cx="2799649" cy="2537793"/>
            <a:chOff x="5075123" y="3442121"/>
            <a:chExt cx="2481953" cy="2249809"/>
          </a:xfrm>
          <a:gradFill>
            <a:gsLst>
              <a:gs pos="0">
                <a:schemeClr val="accent2">
                  <a:lumMod val="75000"/>
                </a:schemeClr>
              </a:gs>
              <a:gs pos="50000">
                <a:schemeClr val="accent2">
                  <a:lumMod val="60000"/>
                  <a:lumOff val="40000"/>
                </a:schemeClr>
              </a:gs>
              <a:gs pos="100000">
                <a:schemeClr val="accent2">
                  <a:lumMod val="20000"/>
                  <a:lumOff val="80000"/>
                </a:schemeClr>
              </a:gs>
            </a:gsLst>
            <a:lin ang="5400000" scaled="0"/>
          </a:gradFill>
        </p:grpSpPr>
        <p:sp>
          <p:nvSpPr>
            <p:cNvPr id="7" name="타원 1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9"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10" name="자유형 1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자유형 1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12" name="Oval 26"/>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sp>
        <p:nvSpPr>
          <p:cNvPr id="13" name="TextBox 12"/>
          <p:cNvSpPr txBox="1"/>
          <p:nvPr/>
        </p:nvSpPr>
        <p:spPr>
          <a:xfrm>
            <a:off x="659073" y="3410605"/>
            <a:ext cx="2390775" cy="830997"/>
          </a:xfrm>
          <a:prstGeom prst="rect">
            <a:avLst/>
          </a:prstGeom>
          <a:noFill/>
        </p:spPr>
        <p:txBody>
          <a:bodyPr wrap="square" rtlCol="0">
            <a:spAutoFit/>
          </a:bodyPr>
          <a:lstStyle/>
          <a:p>
            <a:pPr algn="ctr"/>
            <a:r>
              <a:rPr lang="bg-BG" altLang="ko-KR" sz="1600" b="1" dirty="0" smtClean="0">
                <a:solidFill>
                  <a:srgbClr val="C0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Основни характеристики на Борсовия пазар</a:t>
            </a:r>
            <a:endParaRPr lang="ko-KR" altLang="en-US" sz="1600" b="1" dirty="0">
              <a:solidFill>
                <a:srgbClr val="C00000"/>
              </a:solidFill>
              <a:effectLst>
                <a:outerShdw blurRad="38100" dist="38100" dir="2700000" algn="tl">
                  <a:srgbClr val="000000">
                    <a:alpha val="43137"/>
                  </a:srgbClr>
                </a:outerShdw>
              </a:effectLst>
              <a:latin typeface="+mj-lt"/>
              <a:cs typeface="Verdana" panose="020B0604030504040204" pitchFamily="34" charset="0"/>
            </a:endParaRPr>
          </a:p>
        </p:txBody>
      </p:sp>
      <p:sp>
        <p:nvSpPr>
          <p:cNvPr id="14" name="Rectangle 13"/>
          <p:cNvSpPr/>
          <p:nvPr/>
        </p:nvSpPr>
        <p:spPr>
          <a:xfrm>
            <a:off x="4041876" y="1052736"/>
            <a:ext cx="1407757" cy="338554"/>
          </a:xfrm>
          <a:prstGeom prst="rect">
            <a:avLst/>
          </a:prstGeom>
        </p:spPr>
        <p:txBody>
          <a:bodyPr wrap="none">
            <a:spAutoFit/>
          </a:bodyPr>
          <a:lstStyle/>
          <a:p>
            <a:pPr algn="ctr"/>
            <a:r>
              <a:rPr lang="ru-RU" sz="1600" b="1" dirty="0" smtClean="0">
                <a:solidFill>
                  <a:srgbClr val="802755"/>
                </a:solidFill>
                <a:latin typeface="+mj-lt"/>
                <a:ea typeface="Verdana" panose="020B0604030504040204" pitchFamily="34" charset="0"/>
                <a:cs typeface="Verdana" panose="020B0604030504040204" pitchFamily="34" charset="0"/>
              </a:rPr>
              <a:t>Борсов пазар</a:t>
            </a:r>
            <a:endParaRPr lang="ru-RU" sz="1600" b="1" dirty="0">
              <a:solidFill>
                <a:srgbClr val="802755"/>
              </a:solidFill>
              <a:latin typeface="+mj-lt"/>
              <a:ea typeface="Verdana" panose="020B0604030504040204" pitchFamily="34" charset="0"/>
              <a:cs typeface="Verdana" panose="020B0604030504040204" pitchFamily="34" charset="0"/>
            </a:endParaRPr>
          </a:p>
        </p:txBody>
      </p:sp>
      <p:grpSp>
        <p:nvGrpSpPr>
          <p:cNvPr id="15" name="그룹 60"/>
          <p:cNvGrpSpPr/>
          <p:nvPr/>
        </p:nvGrpSpPr>
        <p:grpSpPr>
          <a:xfrm>
            <a:off x="2677566" y="1721887"/>
            <a:ext cx="667122" cy="604724"/>
            <a:chOff x="5075123" y="3442121"/>
            <a:chExt cx="2481953" cy="2249809"/>
          </a:xfrm>
          <a:gradFill>
            <a:gsLst>
              <a:gs pos="0">
                <a:srgbClr val="5E9EFF"/>
              </a:gs>
              <a:gs pos="39999">
                <a:srgbClr val="85C2FF"/>
              </a:gs>
              <a:gs pos="70000">
                <a:srgbClr val="C4D6EB"/>
              </a:gs>
              <a:gs pos="100000">
                <a:srgbClr val="FFEBFA"/>
              </a:gs>
            </a:gsLst>
            <a:lin ang="5400000" scaled="0"/>
          </a:gradFill>
        </p:grpSpPr>
        <p:sp>
          <p:nvSpPr>
            <p:cNvPr id="16" name="타원 2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solidFill>
                  <a:srgbClr val="002060"/>
                </a:solidFill>
                <a:latin typeface="Arial" pitchFamily="34" charset="0"/>
                <a:cs typeface="Arial" pitchFamily="34" charset="0"/>
              </a:endParaRPr>
            </a:p>
          </p:txBody>
        </p:sp>
        <p:sp>
          <p:nvSpPr>
            <p:cNvPr id="17"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solidFill>
                  <a:srgbClr val="002060"/>
                </a:solidFill>
                <a:latin typeface="Arial" pitchFamily="34" charset="0"/>
                <a:cs typeface="Arial" pitchFamily="34" charset="0"/>
              </a:endParaRPr>
            </a:p>
          </p:txBody>
        </p:sp>
        <p:sp>
          <p:nvSpPr>
            <p:cNvPr id="18"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solidFill>
                  <a:srgbClr val="002060"/>
                </a:solidFill>
                <a:latin typeface="Arial" pitchFamily="34" charset="0"/>
                <a:ea typeface="맑은 고딕" pitchFamily="50" charset="-127"/>
                <a:cs typeface="Arial" pitchFamily="34" charset="0"/>
              </a:endParaRPr>
            </a:p>
          </p:txBody>
        </p:sp>
        <p:sp>
          <p:nvSpPr>
            <p:cNvPr id="19" name="자유형 2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2060"/>
                </a:solidFill>
                <a:latin typeface="Arial" pitchFamily="34" charset="0"/>
                <a:cs typeface="Arial" pitchFamily="34" charset="0"/>
              </a:endParaRPr>
            </a:p>
          </p:txBody>
        </p:sp>
        <p:sp>
          <p:nvSpPr>
            <p:cNvPr id="20" name="자유형 2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latin typeface="Arial" pitchFamily="34" charset="0"/>
                <a:cs typeface="Arial" pitchFamily="34" charset="0"/>
              </a:endParaRPr>
            </a:p>
          </p:txBody>
        </p:sp>
        <p:sp>
          <p:nvSpPr>
            <p:cNvPr id="21" name="Oval 20"/>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solidFill>
                  <a:srgbClr val="002060"/>
                </a:solidFill>
                <a:latin typeface="Arial" pitchFamily="34" charset="0"/>
                <a:cs typeface="Arial" pitchFamily="34" charset="0"/>
              </a:endParaRPr>
            </a:p>
          </p:txBody>
        </p:sp>
      </p:grpSp>
      <p:grpSp>
        <p:nvGrpSpPr>
          <p:cNvPr id="22" name="그룹 60"/>
          <p:cNvGrpSpPr/>
          <p:nvPr/>
        </p:nvGrpSpPr>
        <p:grpSpPr>
          <a:xfrm>
            <a:off x="3348369" y="2692777"/>
            <a:ext cx="667122" cy="604724"/>
            <a:chOff x="5075123" y="3442121"/>
            <a:chExt cx="2481953" cy="2249809"/>
          </a:xfrm>
          <a:gradFill>
            <a:gsLst>
              <a:gs pos="0">
                <a:srgbClr val="8488C4"/>
              </a:gs>
              <a:gs pos="53000">
                <a:srgbClr val="D4DEFF"/>
              </a:gs>
              <a:gs pos="83000">
                <a:srgbClr val="D4DEFF"/>
              </a:gs>
              <a:gs pos="100000">
                <a:srgbClr val="96AB94"/>
              </a:gs>
            </a:gsLst>
            <a:lin ang="5400000" scaled="0"/>
          </a:gradFill>
        </p:grpSpPr>
        <p:sp>
          <p:nvSpPr>
            <p:cNvPr id="23" name="타원 2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4"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25"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26" name="자유형 2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7" name="자유형 2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28" name="Oval 27"/>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nvGrpSpPr>
          <p:cNvPr id="29" name="그룹 60"/>
          <p:cNvGrpSpPr/>
          <p:nvPr/>
        </p:nvGrpSpPr>
        <p:grpSpPr>
          <a:xfrm>
            <a:off x="3661043" y="3688638"/>
            <a:ext cx="667122" cy="604724"/>
            <a:chOff x="5075123" y="3442121"/>
            <a:chExt cx="2481953" cy="2249809"/>
          </a:xfrm>
          <a:gradFill>
            <a:gsLst>
              <a:gs pos="0">
                <a:srgbClr val="8488C4"/>
              </a:gs>
              <a:gs pos="53000">
                <a:srgbClr val="D4DEFF"/>
              </a:gs>
              <a:gs pos="83000">
                <a:srgbClr val="D4DEFF"/>
              </a:gs>
              <a:gs pos="100000">
                <a:srgbClr val="96AB94"/>
              </a:gs>
            </a:gsLst>
            <a:lin ang="5400000" scaled="0"/>
          </a:gradFill>
        </p:grpSpPr>
        <p:sp>
          <p:nvSpPr>
            <p:cNvPr id="30" name="타원 2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1"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32"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33" name="자유형 2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4" name="자유형 2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5" name="Oval 34"/>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nvGrpSpPr>
          <p:cNvPr id="36" name="그룹 60"/>
          <p:cNvGrpSpPr/>
          <p:nvPr/>
        </p:nvGrpSpPr>
        <p:grpSpPr>
          <a:xfrm>
            <a:off x="3511875" y="4807020"/>
            <a:ext cx="667122" cy="604724"/>
            <a:chOff x="5075123" y="3442121"/>
            <a:chExt cx="2481953" cy="2249809"/>
          </a:xfrm>
          <a:gradFill>
            <a:gsLst>
              <a:gs pos="0">
                <a:srgbClr val="8488C4"/>
              </a:gs>
              <a:gs pos="53000">
                <a:srgbClr val="D4DEFF"/>
              </a:gs>
              <a:gs pos="83000">
                <a:srgbClr val="D4DEFF"/>
              </a:gs>
              <a:gs pos="100000">
                <a:srgbClr val="96AB94"/>
              </a:gs>
            </a:gsLst>
            <a:lin ang="5400000" scaled="0"/>
          </a:gradFill>
        </p:grpSpPr>
        <p:sp>
          <p:nvSpPr>
            <p:cNvPr id="37" name="타원 2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8"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39"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40" name="자유형 2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1" name="자유형 2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42" name="Oval 41"/>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grpSp>
        <p:nvGrpSpPr>
          <p:cNvPr id="43" name="그룹 60"/>
          <p:cNvGrpSpPr/>
          <p:nvPr/>
        </p:nvGrpSpPr>
        <p:grpSpPr>
          <a:xfrm>
            <a:off x="3088596" y="5797465"/>
            <a:ext cx="667122" cy="604724"/>
            <a:chOff x="5075123" y="3442121"/>
            <a:chExt cx="2481953" cy="2249809"/>
          </a:xfrm>
          <a:gradFill>
            <a:gsLst>
              <a:gs pos="0">
                <a:srgbClr val="8488C4"/>
              </a:gs>
              <a:gs pos="53000">
                <a:srgbClr val="D4DEFF"/>
              </a:gs>
              <a:gs pos="83000">
                <a:srgbClr val="D4DEFF"/>
              </a:gs>
              <a:gs pos="100000">
                <a:srgbClr val="96AB94"/>
              </a:gs>
            </a:gsLst>
            <a:lin ang="5400000" scaled="0"/>
          </a:gradFill>
        </p:grpSpPr>
        <p:sp>
          <p:nvSpPr>
            <p:cNvPr id="44" name="타원 22"/>
            <p:cNvSpPr/>
            <p:nvPr/>
          </p:nvSpPr>
          <p:spPr>
            <a:xfrm>
              <a:off x="5159815" y="3442121"/>
              <a:ext cx="2249809" cy="2249809"/>
            </a:xfrm>
            <a:prstGeom prst="ellipse">
              <a:avLst/>
            </a:prstGeom>
            <a:grpFill/>
            <a:ln>
              <a:solidFill>
                <a:schemeClr val="bg1">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5" name="Oval 26"/>
            <p:cNvSpPr>
              <a:spLocks noChangeAspect="1" noChangeArrowheads="1"/>
            </p:cNvSpPr>
            <p:nvPr/>
          </p:nvSpPr>
          <p:spPr bwMode="auto">
            <a:xfrm rot="18900000">
              <a:off x="5075123" y="3760891"/>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46" name="Oval 28"/>
            <p:cNvSpPr>
              <a:spLocks noChangeArrowheads="1"/>
            </p:cNvSpPr>
            <p:nvPr/>
          </p:nvSpPr>
          <p:spPr bwMode="auto">
            <a:xfrm flipH="1">
              <a:off x="5386741" y="3670248"/>
              <a:ext cx="713227" cy="639276"/>
            </a:xfrm>
            <a:prstGeom prst="ellipse">
              <a:avLst/>
            </a:prstGeom>
            <a:grpFill/>
            <a:ln w="9525">
              <a:noFill/>
              <a:round/>
              <a:headEnd/>
              <a:tailEnd/>
            </a:ln>
          </p:spPr>
          <p:txBody>
            <a:bodyPr wrap="none" anchor="ctr"/>
            <a:lstStyle/>
            <a:p>
              <a:endParaRPr kumimoji="0" lang="ko-KR" altLang="en-US">
                <a:latin typeface="Arial" pitchFamily="34" charset="0"/>
                <a:ea typeface="맑은 고딕" pitchFamily="50" charset="-127"/>
                <a:cs typeface="Arial" pitchFamily="34" charset="0"/>
              </a:endParaRPr>
            </a:p>
          </p:txBody>
        </p:sp>
        <p:sp>
          <p:nvSpPr>
            <p:cNvPr id="47" name="자유형 25"/>
            <p:cNvSpPr/>
            <p:nvPr/>
          </p:nvSpPr>
          <p:spPr>
            <a:xfrm rot="5398342">
              <a:off x="5955277" y="3558568"/>
              <a:ext cx="1424934" cy="1382488"/>
            </a:xfrm>
            <a:custGeom>
              <a:avLst/>
              <a:gdLst>
                <a:gd name="connsiteX0" fmla="*/ 0 w 1800225"/>
                <a:gd name="connsiteY0" fmla="*/ 1285875 h 1409700"/>
                <a:gd name="connsiteX1" fmla="*/ 723900 w 1800225"/>
                <a:gd name="connsiteY1" fmla="*/ 1409700 h 1409700"/>
                <a:gd name="connsiteX2" fmla="*/ 1800225 w 1800225"/>
                <a:gd name="connsiteY2" fmla="*/ 428625 h 1409700"/>
                <a:gd name="connsiteX3" fmla="*/ 1323975 w 1800225"/>
                <a:gd name="connsiteY3" fmla="*/ 0 h 1409700"/>
                <a:gd name="connsiteX4" fmla="*/ 342900 w 1800225"/>
                <a:gd name="connsiteY4" fmla="*/ 419100 h 1409700"/>
                <a:gd name="connsiteX5" fmla="*/ 0 w 1800225"/>
                <a:gd name="connsiteY5" fmla="*/ 1285875 h 1409700"/>
                <a:gd name="connsiteX0" fmla="*/ 63500 w 1863725"/>
                <a:gd name="connsiteY0" fmla="*/ 1287462 h 1411287"/>
                <a:gd name="connsiteX1" fmla="*/ 787400 w 1863725"/>
                <a:gd name="connsiteY1" fmla="*/ 1411287 h 1411287"/>
                <a:gd name="connsiteX2" fmla="*/ 1863725 w 1863725"/>
                <a:gd name="connsiteY2" fmla="*/ 430212 h 1411287"/>
                <a:gd name="connsiteX3" fmla="*/ 1387475 w 1863725"/>
                <a:gd name="connsiteY3" fmla="*/ 1587 h 1411287"/>
                <a:gd name="connsiteX4" fmla="*/ 406400 w 1863725"/>
                <a:gd name="connsiteY4" fmla="*/ 420687 h 1411287"/>
                <a:gd name="connsiteX5" fmla="*/ 63500 w 1863725"/>
                <a:gd name="connsiteY5" fmla="*/ 1287462 h 1411287"/>
                <a:gd name="connsiteX0" fmla="*/ 63500 w 1963738"/>
                <a:gd name="connsiteY0" fmla="*/ 1287462 h 1411287"/>
                <a:gd name="connsiteX1" fmla="*/ 787400 w 1963738"/>
                <a:gd name="connsiteY1" fmla="*/ 1411287 h 1411287"/>
                <a:gd name="connsiteX2" fmla="*/ 1863725 w 1963738"/>
                <a:gd name="connsiteY2" fmla="*/ 430212 h 1411287"/>
                <a:gd name="connsiteX3" fmla="*/ 1387475 w 1963738"/>
                <a:gd name="connsiteY3" fmla="*/ 1587 h 1411287"/>
                <a:gd name="connsiteX4" fmla="*/ 406400 w 1963738"/>
                <a:gd name="connsiteY4" fmla="*/ 420687 h 1411287"/>
                <a:gd name="connsiteX5" fmla="*/ 63500 w 1963738"/>
                <a:gd name="connsiteY5" fmla="*/ 1287462 h 1411287"/>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63500 w 1963738"/>
                <a:gd name="connsiteY0" fmla="*/ 1287462 h 1554162"/>
                <a:gd name="connsiteX1" fmla="*/ 787400 w 1963738"/>
                <a:gd name="connsiteY1" fmla="*/ 1411287 h 1554162"/>
                <a:gd name="connsiteX2" fmla="*/ 1863725 w 1963738"/>
                <a:gd name="connsiteY2" fmla="*/ 430212 h 1554162"/>
                <a:gd name="connsiteX3" fmla="*/ 1387475 w 1963738"/>
                <a:gd name="connsiteY3" fmla="*/ 1587 h 1554162"/>
                <a:gd name="connsiteX4" fmla="*/ 406400 w 1963738"/>
                <a:gd name="connsiteY4" fmla="*/ 420687 h 1554162"/>
                <a:gd name="connsiteX5" fmla="*/ 63500 w 1963738"/>
                <a:gd name="connsiteY5" fmla="*/ 1287462 h 1554162"/>
                <a:gd name="connsiteX0" fmla="*/ 41717 w 1963737"/>
                <a:gd name="connsiteY0" fmla="*/ 1287462 h 1689794"/>
                <a:gd name="connsiteX1" fmla="*/ 634920 w 1963737"/>
                <a:gd name="connsiteY1" fmla="*/ 1546919 h 1689794"/>
                <a:gd name="connsiteX2" fmla="*/ 1841942 w 1963737"/>
                <a:gd name="connsiteY2" fmla="*/ 430212 h 1689794"/>
                <a:gd name="connsiteX3" fmla="*/ 1365692 w 1963737"/>
                <a:gd name="connsiteY3" fmla="*/ 1587 h 1689794"/>
                <a:gd name="connsiteX4" fmla="*/ 384617 w 1963737"/>
                <a:gd name="connsiteY4" fmla="*/ 420687 h 1689794"/>
                <a:gd name="connsiteX5" fmla="*/ 41717 w 1963737"/>
                <a:gd name="connsiteY5" fmla="*/ 1287462 h 1689794"/>
                <a:gd name="connsiteX0" fmla="*/ 41717 w 1860992"/>
                <a:gd name="connsiteY0" fmla="*/ 1287462 h 1689794"/>
                <a:gd name="connsiteX1" fmla="*/ 634920 w 1860992"/>
                <a:gd name="connsiteY1" fmla="*/ 1546919 h 1689794"/>
                <a:gd name="connsiteX2" fmla="*/ 1479991 w 1860992"/>
                <a:gd name="connsiteY2" fmla="*/ 896937 h 1689794"/>
                <a:gd name="connsiteX3" fmla="*/ 1841942 w 1860992"/>
                <a:gd name="connsiteY3" fmla="*/ 430212 h 1689794"/>
                <a:gd name="connsiteX4" fmla="*/ 1365692 w 1860992"/>
                <a:gd name="connsiteY4" fmla="*/ 1587 h 1689794"/>
                <a:gd name="connsiteX5" fmla="*/ 384617 w 1860992"/>
                <a:gd name="connsiteY5" fmla="*/ 420687 h 1689794"/>
                <a:gd name="connsiteX6" fmla="*/ 41717 w 1860992"/>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43724"/>
                <a:gd name="connsiteY0" fmla="*/ 1287462 h 1689794"/>
                <a:gd name="connsiteX1" fmla="*/ 634920 w 1843724"/>
                <a:gd name="connsiteY1" fmla="*/ 1546919 h 1689794"/>
                <a:gd name="connsiteX2" fmla="*/ 1355000 w 1843724"/>
                <a:gd name="connsiteY2" fmla="*/ 466799 h 1689794"/>
                <a:gd name="connsiteX3" fmla="*/ 1841942 w 1843724"/>
                <a:gd name="connsiteY3" fmla="*/ 430212 h 1689794"/>
                <a:gd name="connsiteX4" fmla="*/ 1365692 w 1843724"/>
                <a:gd name="connsiteY4" fmla="*/ 1587 h 1689794"/>
                <a:gd name="connsiteX5" fmla="*/ 384617 w 1843724"/>
                <a:gd name="connsiteY5" fmla="*/ 420687 h 1689794"/>
                <a:gd name="connsiteX6" fmla="*/ 41717 w 1843724"/>
                <a:gd name="connsiteY6" fmla="*/ 1287462 h 1689794"/>
                <a:gd name="connsiteX0" fmla="*/ 41717 w 1855725"/>
                <a:gd name="connsiteY0" fmla="*/ 1287462 h 1689794"/>
                <a:gd name="connsiteX1" fmla="*/ 634920 w 1855725"/>
                <a:gd name="connsiteY1" fmla="*/ 1546919 h 1689794"/>
                <a:gd name="connsiteX2" fmla="*/ 1282992 w 1855725"/>
                <a:gd name="connsiteY2" fmla="*/ 322783 h 1689794"/>
                <a:gd name="connsiteX3" fmla="*/ 1841942 w 1855725"/>
                <a:gd name="connsiteY3" fmla="*/ 430212 h 1689794"/>
                <a:gd name="connsiteX4" fmla="*/ 1365692 w 1855725"/>
                <a:gd name="connsiteY4" fmla="*/ 1587 h 1689794"/>
                <a:gd name="connsiteX5" fmla="*/ 384617 w 1855725"/>
                <a:gd name="connsiteY5" fmla="*/ 420687 h 1689794"/>
                <a:gd name="connsiteX6" fmla="*/ 41717 w 1855725"/>
                <a:gd name="connsiteY6" fmla="*/ 1287462 h 1689794"/>
                <a:gd name="connsiteX0" fmla="*/ 41717 w 1876164"/>
                <a:gd name="connsiteY0" fmla="*/ 1287462 h 1689794"/>
                <a:gd name="connsiteX1" fmla="*/ 634920 w 1876164"/>
                <a:gd name="connsiteY1" fmla="*/ 1546919 h 1689794"/>
                <a:gd name="connsiteX2" fmla="*/ 1571024 w 1876164"/>
                <a:gd name="connsiteY2" fmla="*/ 538807 h 1689794"/>
                <a:gd name="connsiteX3" fmla="*/ 1841942 w 1876164"/>
                <a:gd name="connsiteY3" fmla="*/ 430212 h 1689794"/>
                <a:gd name="connsiteX4" fmla="*/ 1365692 w 1876164"/>
                <a:gd name="connsiteY4" fmla="*/ 1587 h 1689794"/>
                <a:gd name="connsiteX5" fmla="*/ 384617 w 1876164"/>
                <a:gd name="connsiteY5" fmla="*/ 420687 h 1689794"/>
                <a:gd name="connsiteX6" fmla="*/ 41717 w 1876164"/>
                <a:gd name="connsiteY6" fmla="*/ 1287462 h 1689794"/>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61802"/>
                <a:gd name="connsiteX1" fmla="*/ 718928 w 1888165"/>
                <a:gd name="connsiteY1" fmla="*/ 1618927 h 1761802"/>
                <a:gd name="connsiteX2" fmla="*/ 1583025 w 1888165"/>
                <a:gd name="connsiteY2" fmla="*/ 538807 h 1761802"/>
                <a:gd name="connsiteX3" fmla="*/ 1853943 w 1888165"/>
                <a:gd name="connsiteY3" fmla="*/ 430212 h 1761802"/>
                <a:gd name="connsiteX4" fmla="*/ 1377693 w 1888165"/>
                <a:gd name="connsiteY4" fmla="*/ 1587 h 1761802"/>
                <a:gd name="connsiteX5" fmla="*/ 396618 w 1888165"/>
                <a:gd name="connsiteY5" fmla="*/ 420687 h 1761802"/>
                <a:gd name="connsiteX6" fmla="*/ 53718 w 1888165"/>
                <a:gd name="connsiteY6" fmla="*/ 1287462 h 1761802"/>
                <a:gd name="connsiteX0" fmla="*/ 53718 w 1888165"/>
                <a:gd name="connsiteY0" fmla="*/ 1287462 h 1706006"/>
                <a:gd name="connsiteX1" fmla="*/ 718928 w 1888165"/>
                <a:gd name="connsiteY1" fmla="*/ 1618927 h 1706006"/>
                <a:gd name="connsiteX2" fmla="*/ 1583025 w 1888165"/>
                <a:gd name="connsiteY2" fmla="*/ 538807 h 1706006"/>
                <a:gd name="connsiteX3" fmla="*/ 1853943 w 1888165"/>
                <a:gd name="connsiteY3" fmla="*/ 430212 h 1706006"/>
                <a:gd name="connsiteX4" fmla="*/ 1377693 w 1888165"/>
                <a:gd name="connsiteY4" fmla="*/ 1587 h 1706006"/>
                <a:gd name="connsiteX5" fmla="*/ 396618 w 1888165"/>
                <a:gd name="connsiteY5" fmla="*/ 420687 h 1706006"/>
                <a:gd name="connsiteX6" fmla="*/ 53718 w 1888165"/>
                <a:gd name="connsiteY6" fmla="*/ 1287462 h 1706006"/>
                <a:gd name="connsiteX0" fmla="*/ 53718 w 1888165"/>
                <a:gd name="connsiteY0" fmla="*/ 1287462 h 1618927"/>
                <a:gd name="connsiteX1" fmla="*/ 718928 w 1888165"/>
                <a:gd name="connsiteY1" fmla="*/ 1618927 h 1618927"/>
                <a:gd name="connsiteX2" fmla="*/ 1583025 w 1888165"/>
                <a:gd name="connsiteY2" fmla="*/ 538807 h 1618927"/>
                <a:gd name="connsiteX3" fmla="*/ 1853943 w 1888165"/>
                <a:gd name="connsiteY3" fmla="*/ 430212 h 1618927"/>
                <a:gd name="connsiteX4" fmla="*/ 1377693 w 1888165"/>
                <a:gd name="connsiteY4" fmla="*/ 1587 h 1618927"/>
                <a:gd name="connsiteX5" fmla="*/ 396618 w 1888165"/>
                <a:gd name="connsiteY5" fmla="*/ 420687 h 1618927"/>
                <a:gd name="connsiteX6" fmla="*/ 53718 w 1888165"/>
                <a:gd name="connsiteY6" fmla="*/ 1287462 h 1618927"/>
                <a:gd name="connsiteX0" fmla="*/ 5223 w 1839670"/>
                <a:gd name="connsiteY0" fmla="*/ 1287462 h 1780287"/>
                <a:gd name="connsiteX1" fmla="*/ 379464 w 1839670"/>
                <a:gd name="connsiteY1" fmla="*/ 1506969 h 1780287"/>
                <a:gd name="connsiteX2" fmla="*/ 670433 w 1839670"/>
                <a:gd name="connsiteY2" fmla="*/ 1618927 h 1780287"/>
                <a:gd name="connsiteX3" fmla="*/ 1534530 w 1839670"/>
                <a:gd name="connsiteY3" fmla="*/ 538807 h 1780287"/>
                <a:gd name="connsiteX4" fmla="*/ 1805448 w 1839670"/>
                <a:gd name="connsiteY4" fmla="*/ 430212 h 1780287"/>
                <a:gd name="connsiteX5" fmla="*/ 1329198 w 1839670"/>
                <a:gd name="connsiteY5" fmla="*/ 1587 h 1780287"/>
                <a:gd name="connsiteX6" fmla="*/ 348123 w 1839670"/>
                <a:gd name="connsiteY6" fmla="*/ 420687 h 1780287"/>
                <a:gd name="connsiteX7" fmla="*/ 5223 w 1839670"/>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 name="connsiteX0" fmla="*/ 500 w 1834947"/>
                <a:gd name="connsiteY0" fmla="*/ 1287462 h 1780287"/>
                <a:gd name="connsiteX1" fmla="*/ 346402 w 1834947"/>
                <a:gd name="connsiteY1" fmla="*/ 1405350 h 1780287"/>
                <a:gd name="connsiteX2" fmla="*/ 665710 w 1834947"/>
                <a:gd name="connsiteY2" fmla="*/ 1618927 h 1780287"/>
                <a:gd name="connsiteX3" fmla="*/ 1529807 w 1834947"/>
                <a:gd name="connsiteY3" fmla="*/ 538807 h 1780287"/>
                <a:gd name="connsiteX4" fmla="*/ 1800725 w 1834947"/>
                <a:gd name="connsiteY4" fmla="*/ 430212 h 1780287"/>
                <a:gd name="connsiteX5" fmla="*/ 1324475 w 1834947"/>
                <a:gd name="connsiteY5" fmla="*/ 1587 h 1780287"/>
                <a:gd name="connsiteX6" fmla="*/ 343400 w 1834947"/>
                <a:gd name="connsiteY6" fmla="*/ 420687 h 1780287"/>
                <a:gd name="connsiteX7" fmla="*/ 500 w 1834947"/>
                <a:gd name="connsiteY7" fmla="*/ 1287462 h 1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947" h="1780287">
                  <a:moveTo>
                    <a:pt x="500" y="1287462"/>
                  </a:moveTo>
                  <a:cubicBezTo>
                    <a:pt x="1000" y="1451572"/>
                    <a:pt x="235534" y="1350106"/>
                    <a:pt x="346402" y="1405350"/>
                  </a:cubicBezTo>
                  <a:cubicBezTo>
                    <a:pt x="457270" y="1460594"/>
                    <a:pt x="473199" y="1780287"/>
                    <a:pt x="665710" y="1618927"/>
                  </a:cubicBezTo>
                  <a:cubicBezTo>
                    <a:pt x="905422" y="1553840"/>
                    <a:pt x="1238695" y="627021"/>
                    <a:pt x="1529807" y="538807"/>
                  </a:cubicBezTo>
                  <a:cubicBezTo>
                    <a:pt x="1820919" y="450593"/>
                    <a:pt x="1834947" y="519749"/>
                    <a:pt x="1800725" y="430212"/>
                  </a:cubicBezTo>
                  <a:cubicBezTo>
                    <a:pt x="1766503" y="340675"/>
                    <a:pt x="1567362" y="3174"/>
                    <a:pt x="1324475" y="1587"/>
                  </a:cubicBezTo>
                  <a:cubicBezTo>
                    <a:pt x="1081588" y="0"/>
                    <a:pt x="564063" y="206375"/>
                    <a:pt x="343400" y="420687"/>
                  </a:cubicBezTo>
                  <a:cubicBezTo>
                    <a:pt x="122738" y="635000"/>
                    <a:pt x="0" y="1123352"/>
                    <a:pt x="500" y="12874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48" name="자유형 26"/>
            <p:cNvSpPr/>
            <p:nvPr/>
          </p:nvSpPr>
          <p:spPr>
            <a:xfrm rot="5839189">
              <a:off x="4992668" y="4233137"/>
              <a:ext cx="1574505" cy="1185188"/>
            </a:xfrm>
            <a:custGeom>
              <a:avLst/>
              <a:gdLst>
                <a:gd name="connsiteX0" fmla="*/ 0 w 2171700"/>
                <a:gd name="connsiteY0" fmla="*/ 1038225 h 1914525"/>
                <a:gd name="connsiteX1" fmla="*/ 390525 w 2171700"/>
                <a:gd name="connsiteY1" fmla="*/ 1571625 h 1914525"/>
                <a:gd name="connsiteX2" fmla="*/ 819150 w 2171700"/>
                <a:gd name="connsiteY2" fmla="*/ 1914525 h 1914525"/>
                <a:gd name="connsiteX3" fmla="*/ 1409700 w 2171700"/>
                <a:gd name="connsiteY3" fmla="*/ 1771650 h 1914525"/>
                <a:gd name="connsiteX4" fmla="*/ 1876425 w 2171700"/>
                <a:gd name="connsiteY4" fmla="*/ 1371600 h 1914525"/>
                <a:gd name="connsiteX5" fmla="*/ 2171700 w 2171700"/>
                <a:gd name="connsiteY5" fmla="*/ 752475 h 1914525"/>
                <a:gd name="connsiteX6" fmla="*/ 2105025 w 2171700"/>
                <a:gd name="connsiteY6" fmla="*/ 0 h 1914525"/>
                <a:gd name="connsiteX7" fmla="*/ 1990725 w 2171700"/>
                <a:gd name="connsiteY7" fmla="*/ 209550 h 1914525"/>
                <a:gd name="connsiteX8" fmla="*/ 1733550 w 2171700"/>
                <a:gd name="connsiteY8" fmla="*/ 514350 h 1914525"/>
                <a:gd name="connsiteX9" fmla="*/ 1428750 w 2171700"/>
                <a:gd name="connsiteY9" fmla="*/ 533400 h 1914525"/>
                <a:gd name="connsiteX10" fmla="*/ 790575 w 2171700"/>
                <a:gd name="connsiteY10" fmla="*/ 942975 h 1914525"/>
                <a:gd name="connsiteX11" fmla="*/ 209550 w 2171700"/>
                <a:gd name="connsiteY11" fmla="*/ 1047750 h 1914525"/>
                <a:gd name="connsiteX12" fmla="*/ 0 w 2171700"/>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038225 h 1914525"/>
                <a:gd name="connsiteX1" fmla="*/ 420687 w 2201862"/>
                <a:gd name="connsiteY1" fmla="*/ 1571625 h 1914525"/>
                <a:gd name="connsiteX2" fmla="*/ 849312 w 2201862"/>
                <a:gd name="connsiteY2" fmla="*/ 1914525 h 1914525"/>
                <a:gd name="connsiteX3" fmla="*/ 1439862 w 2201862"/>
                <a:gd name="connsiteY3" fmla="*/ 1771650 h 1914525"/>
                <a:gd name="connsiteX4" fmla="*/ 1906587 w 2201862"/>
                <a:gd name="connsiteY4" fmla="*/ 1371600 h 1914525"/>
                <a:gd name="connsiteX5" fmla="*/ 2201862 w 2201862"/>
                <a:gd name="connsiteY5" fmla="*/ 752475 h 1914525"/>
                <a:gd name="connsiteX6" fmla="*/ 2135187 w 2201862"/>
                <a:gd name="connsiteY6" fmla="*/ 0 h 1914525"/>
                <a:gd name="connsiteX7" fmla="*/ 2020887 w 2201862"/>
                <a:gd name="connsiteY7" fmla="*/ 209550 h 1914525"/>
                <a:gd name="connsiteX8" fmla="*/ 1763712 w 2201862"/>
                <a:gd name="connsiteY8" fmla="*/ 514350 h 1914525"/>
                <a:gd name="connsiteX9" fmla="*/ 1458912 w 2201862"/>
                <a:gd name="connsiteY9" fmla="*/ 533400 h 1914525"/>
                <a:gd name="connsiteX10" fmla="*/ 820737 w 2201862"/>
                <a:gd name="connsiteY10" fmla="*/ 942975 h 1914525"/>
                <a:gd name="connsiteX11" fmla="*/ 239712 w 2201862"/>
                <a:gd name="connsiteY11" fmla="*/ 1047750 h 1914525"/>
                <a:gd name="connsiteX12" fmla="*/ 30162 w 2201862"/>
                <a:gd name="connsiteY12" fmla="*/ 1038225 h 1914525"/>
                <a:gd name="connsiteX0" fmla="*/ 30162 w 2201862"/>
                <a:gd name="connsiteY0" fmla="*/ 1128712 h 2005012"/>
                <a:gd name="connsiteX1" fmla="*/ 420687 w 2201862"/>
                <a:gd name="connsiteY1" fmla="*/ 1662112 h 2005012"/>
                <a:gd name="connsiteX2" fmla="*/ 849312 w 2201862"/>
                <a:gd name="connsiteY2" fmla="*/ 2005012 h 2005012"/>
                <a:gd name="connsiteX3" fmla="*/ 1439862 w 2201862"/>
                <a:gd name="connsiteY3" fmla="*/ 1862137 h 2005012"/>
                <a:gd name="connsiteX4" fmla="*/ 1906587 w 2201862"/>
                <a:gd name="connsiteY4" fmla="*/ 1462087 h 2005012"/>
                <a:gd name="connsiteX5" fmla="*/ 2201862 w 2201862"/>
                <a:gd name="connsiteY5" fmla="*/ 842962 h 2005012"/>
                <a:gd name="connsiteX6" fmla="*/ 2135187 w 2201862"/>
                <a:gd name="connsiteY6" fmla="*/ 90487 h 2005012"/>
                <a:gd name="connsiteX7" fmla="*/ 2020887 w 2201862"/>
                <a:gd name="connsiteY7" fmla="*/ 300037 h 2005012"/>
                <a:gd name="connsiteX8" fmla="*/ 1763712 w 2201862"/>
                <a:gd name="connsiteY8" fmla="*/ 604837 h 2005012"/>
                <a:gd name="connsiteX9" fmla="*/ 1458912 w 2201862"/>
                <a:gd name="connsiteY9" fmla="*/ 623887 h 2005012"/>
                <a:gd name="connsiteX10" fmla="*/ 820737 w 2201862"/>
                <a:gd name="connsiteY10" fmla="*/ 1033462 h 2005012"/>
                <a:gd name="connsiteX11" fmla="*/ 239712 w 2201862"/>
                <a:gd name="connsiteY11" fmla="*/ 1138237 h 2005012"/>
                <a:gd name="connsiteX12" fmla="*/ 30162 w 22018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05012"/>
                <a:gd name="connsiteX1" fmla="*/ 420687 w 2239962"/>
                <a:gd name="connsiteY1" fmla="*/ 1662112 h 2005012"/>
                <a:gd name="connsiteX2" fmla="*/ 849312 w 2239962"/>
                <a:gd name="connsiteY2" fmla="*/ 2005012 h 2005012"/>
                <a:gd name="connsiteX3" fmla="*/ 1439862 w 2239962"/>
                <a:gd name="connsiteY3" fmla="*/ 1862137 h 2005012"/>
                <a:gd name="connsiteX4" fmla="*/ 1906587 w 2239962"/>
                <a:gd name="connsiteY4" fmla="*/ 1462087 h 2005012"/>
                <a:gd name="connsiteX5" fmla="*/ 2201862 w 2239962"/>
                <a:gd name="connsiteY5" fmla="*/ 842962 h 2005012"/>
                <a:gd name="connsiteX6" fmla="*/ 2135187 w 2239962"/>
                <a:gd name="connsiteY6" fmla="*/ 90487 h 2005012"/>
                <a:gd name="connsiteX7" fmla="*/ 2020887 w 2239962"/>
                <a:gd name="connsiteY7" fmla="*/ 300037 h 2005012"/>
                <a:gd name="connsiteX8" fmla="*/ 1763712 w 2239962"/>
                <a:gd name="connsiteY8" fmla="*/ 604837 h 2005012"/>
                <a:gd name="connsiteX9" fmla="*/ 1458912 w 2239962"/>
                <a:gd name="connsiteY9" fmla="*/ 623887 h 2005012"/>
                <a:gd name="connsiteX10" fmla="*/ 820737 w 2239962"/>
                <a:gd name="connsiteY10" fmla="*/ 1033462 h 2005012"/>
                <a:gd name="connsiteX11" fmla="*/ 239712 w 2239962"/>
                <a:gd name="connsiteY11" fmla="*/ 1138237 h 2005012"/>
                <a:gd name="connsiteX12" fmla="*/ 30162 w 2239962"/>
                <a:gd name="connsiteY12" fmla="*/ 1128712 h 2005012"/>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1458912 w 2239962"/>
                <a:gd name="connsiteY9" fmla="*/ 623887 h 2038350"/>
                <a:gd name="connsiteX10" fmla="*/ 820737 w 2239962"/>
                <a:gd name="connsiteY10" fmla="*/ 1033462 h 2038350"/>
                <a:gd name="connsiteX11" fmla="*/ 239712 w 2239962"/>
                <a:gd name="connsiteY11" fmla="*/ 1138237 h 2038350"/>
                <a:gd name="connsiteX12" fmla="*/ 30162 w 2239962"/>
                <a:gd name="connsiteY12"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39962"/>
                <a:gd name="connsiteY0" fmla="*/ 1128712 h 2038350"/>
                <a:gd name="connsiteX1" fmla="*/ 420687 w 2239962"/>
                <a:gd name="connsiteY1" fmla="*/ 1662112 h 2038350"/>
                <a:gd name="connsiteX2" fmla="*/ 849312 w 2239962"/>
                <a:gd name="connsiteY2" fmla="*/ 2005012 h 2038350"/>
                <a:gd name="connsiteX3" fmla="*/ 1439862 w 2239962"/>
                <a:gd name="connsiteY3" fmla="*/ 1862137 h 2038350"/>
                <a:gd name="connsiteX4" fmla="*/ 1906587 w 2239962"/>
                <a:gd name="connsiteY4" fmla="*/ 1462087 h 2038350"/>
                <a:gd name="connsiteX5" fmla="*/ 2201862 w 2239962"/>
                <a:gd name="connsiteY5" fmla="*/ 842962 h 2038350"/>
                <a:gd name="connsiteX6" fmla="*/ 2135187 w 2239962"/>
                <a:gd name="connsiteY6" fmla="*/ 90487 h 2038350"/>
                <a:gd name="connsiteX7" fmla="*/ 2020887 w 2239962"/>
                <a:gd name="connsiteY7" fmla="*/ 300037 h 2038350"/>
                <a:gd name="connsiteX8" fmla="*/ 1763712 w 2239962"/>
                <a:gd name="connsiteY8" fmla="*/ 604837 h 2038350"/>
                <a:gd name="connsiteX9" fmla="*/ 820737 w 2239962"/>
                <a:gd name="connsiteY9" fmla="*/ 1033462 h 2038350"/>
                <a:gd name="connsiteX10" fmla="*/ 239712 w 2239962"/>
                <a:gd name="connsiteY10" fmla="*/ 1138237 h 2038350"/>
                <a:gd name="connsiteX11" fmla="*/ 30162 w 2239962"/>
                <a:gd name="connsiteY11" fmla="*/ 1128712 h 203835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220912"/>
                <a:gd name="connsiteY0" fmla="*/ 868362 h 1778000"/>
                <a:gd name="connsiteX1" fmla="*/ 420687 w 2220912"/>
                <a:gd name="connsiteY1" fmla="*/ 1401762 h 1778000"/>
                <a:gd name="connsiteX2" fmla="*/ 849312 w 2220912"/>
                <a:gd name="connsiteY2" fmla="*/ 1744662 h 1778000"/>
                <a:gd name="connsiteX3" fmla="*/ 1439862 w 2220912"/>
                <a:gd name="connsiteY3" fmla="*/ 1601787 h 1778000"/>
                <a:gd name="connsiteX4" fmla="*/ 1906587 w 2220912"/>
                <a:gd name="connsiteY4" fmla="*/ 1201737 h 1778000"/>
                <a:gd name="connsiteX5" fmla="*/ 2201862 w 2220912"/>
                <a:gd name="connsiteY5" fmla="*/ 582612 h 1778000"/>
                <a:gd name="connsiteX6" fmla="*/ 2020887 w 2220912"/>
                <a:gd name="connsiteY6" fmla="*/ 39687 h 1778000"/>
                <a:gd name="connsiteX7" fmla="*/ 1763712 w 2220912"/>
                <a:gd name="connsiteY7" fmla="*/ 344487 h 1778000"/>
                <a:gd name="connsiteX8" fmla="*/ 820737 w 2220912"/>
                <a:gd name="connsiteY8" fmla="*/ 773112 h 1778000"/>
                <a:gd name="connsiteX9" fmla="*/ 239712 w 2220912"/>
                <a:gd name="connsiteY9" fmla="*/ 877887 h 1778000"/>
                <a:gd name="connsiteX10" fmla="*/ 30162 w 2220912"/>
                <a:gd name="connsiteY10" fmla="*/ 868362 h 1778000"/>
                <a:gd name="connsiteX0" fmla="*/ 30162 w 2312374"/>
                <a:gd name="connsiteY0" fmla="*/ 869819 h 1779457"/>
                <a:gd name="connsiteX1" fmla="*/ 420687 w 2312374"/>
                <a:gd name="connsiteY1" fmla="*/ 1403219 h 1779457"/>
                <a:gd name="connsiteX2" fmla="*/ 849312 w 2312374"/>
                <a:gd name="connsiteY2" fmla="*/ 1746119 h 1779457"/>
                <a:gd name="connsiteX3" fmla="*/ 1439862 w 2312374"/>
                <a:gd name="connsiteY3" fmla="*/ 1603244 h 1779457"/>
                <a:gd name="connsiteX4" fmla="*/ 1906587 w 2312374"/>
                <a:gd name="connsiteY4" fmla="*/ 1203194 h 1779457"/>
                <a:gd name="connsiteX5" fmla="*/ 2201862 w 2312374"/>
                <a:gd name="connsiteY5" fmla="*/ 584069 h 1779457"/>
                <a:gd name="connsiteX6" fmla="*/ 2239349 w 2312374"/>
                <a:gd name="connsiteY6" fmla="*/ 39687 h 1779457"/>
                <a:gd name="connsiteX7" fmla="*/ 1763712 w 2312374"/>
                <a:gd name="connsiteY7" fmla="*/ 345944 h 1779457"/>
                <a:gd name="connsiteX8" fmla="*/ 820737 w 2312374"/>
                <a:gd name="connsiteY8" fmla="*/ 774569 h 1779457"/>
                <a:gd name="connsiteX9" fmla="*/ 239712 w 2312374"/>
                <a:gd name="connsiteY9" fmla="*/ 879344 h 1779457"/>
                <a:gd name="connsiteX10" fmla="*/ 30162 w 2312374"/>
                <a:gd name="connsiteY10" fmla="*/ 869819 h 1779457"/>
                <a:gd name="connsiteX0" fmla="*/ 30162 w 2332627"/>
                <a:gd name="connsiteY0" fmla="*/ 846217 h 1755855"/>
                <a:gd name="connsiteX1" fmla="*/ 420687 w 2332627"/>
                <a:gd name="connsiteY1" fmla="*/ 1379617 h 1755855"/>
                <a:gd name="connsiteX2" fmla="*/ 849312 w 2332627"/>
                <a:gd name="connsiteY2" fmla="*/ 1722517 h 1755855"/>
                <a:gd name="connsiteX3" fmla="*/ 1439862 w 2332627"/>
                <a:gd name="connsiteY3" fmla="*/ 1579642 h 1755855"/>
                <a:gd name="connsiteX4" fmla="*/ 1906587 w 2332627"/>
                <a:gd name="connsiteY4" fmla="*/ 1179592 h 1755855"/>
                <a:gd name="connsiteX5" fmla="*/ 2201862 w 2332627"/>
                <a:gd name="connsiteY5" fmla="*/ 560467 h 1755855"/>
                <a:gd name="connsiteX6" fmla="*/ 2239349 w 2332627"/>
                <a:gd name="connsiteY6" fmla="*/ 16085 h 1755855"/>
                <a:gd name="connsiteX7" fmla="*/ 1642189 w 2332627"/>
                <a:gd name="connsiteY7" fmla="*/ 463955 h 1755855"/>
                <a:gd name="connsiteX8" fmla="*/ 820737 w 2332627"/>
                <a:gd name="connsiteY8" fmla="*/ 750967 h 1755855"/>
                <a:gd name="connsiteX9" fmla="*/ 239712 w 2332627"/>
                <a:gd name="connsiteY9" fmla="*/ 855742 h 1755855"/>
                <a:gd name="connsiteX10" fmla="*/ 30162 w 2332627"/>
                <a:gd name="connsiteY10" fmla="*/ 846217 h 1755855"/>
                <a:gd name="connsiteX0" fmla="*/ 30162 w 2332628"/>
                <a:gd name="connsiteY0" fmla="*/ 846217 h 1755855"/>
                <a:gd name="connsiteX1" fmla="*/ 420687 w 2332628"/>
                <a:gd name="connsiteY1" fmla="*/ 1379617 h 1755855"/>
                <a:gd name="connsiteX2" fmla="*/ 849312 w 2332628"/>
                <a:gd name="connsiteY2" fmla="*/ 1722517 h 1755855"/>
                <a:gd name="connsiteX3" fmla="*/ 1439862 w 2332628"/>
                <a:gd name="connsiteY3" fmla="*/ 1579642 h 1755855"/>
                <a:gd name="connsiteX4" fmla="*/ 1906587 w 2332628"/>
                <a:gd name="connsiteY4" fmla="*/ 1179592 h 1755855"/>
                <a:gd name="connsiteX5" fmla="*/ 2201862 w 2332628"/>
                <a:gd name="connsiteY5" fmla="*/ 560467 h 1755855"/>
                <a:gd name="connsiteX6" fmla="*/ 2239349 w 2332628"/>
                <a:gd name="connsiteY6" fmla="*/ 16085 h 1755855"/>
                <a:gd name="connsiteX7" fmla="*/ 1642189 w 2332628"/>
                <a:gd name="connsiteY7" fmla="*/ 463955 h 1755855"/>
                <a:gd name="connsiteX8" fmla="*/ 970384 w 2332628"/>
                <a:gd name="connsiteY8" fmla="*/ 538600 h 1755855"/>
                <a:gd name="connsiteX9" fmla="*/ 239712 w 2332628"/>
                <a:gd name="connsiteY9" fmla="*/ 855742 h 1755855"/>
                <a:gd name="connsiteX10" fmla="*/ 30162 w 2332628"/>
                <a:gd name="connsiteY10" fmla="*/ 846217 h 175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28" h="1755855">
                  <a:moveTo>
                    <a:pt x="30162" y="846217"/>
                  </a:moveTo>
                  <a:cubicBezTo>
                    <a:pt x="60324" y="933529"/>
                    <a:pt x="284162" y="1233567"/>
                    <a:pt x="420687" y="1379617"/>
                  </a:cubicBezTo>
                  <a:cubicBezTo>
                    <a:pt x="557212" y="1525667"/>
                    <a:pt x="679449" y="1689179"/>
                    <a:pt x="849312" y="1722517"/>
                  </a:cubicBezTo>
                  <a:cubicBezTo>
                    <a:pt x="1019175" y="1755855"/>
                    <a:pt x="1263650" y="1670129"/>
                    <a:pt x="1439862" y="1579642"/>
                  </a:cubicBezTo>
                  <a:cubicBezTo>
                    <a:pt x="1616074" y="1489155"/>
                    <a:pt x="1779587" y="1349455"/>
                    <a:pt x="1906587" y="1179592"/>
                  </a:cubicBezTo>
                  <a:cubicBezTo>
                    <a:pt x="2033587" y="1009729"/>
                    <a:pt x="2146402" y="754385"/>
                    <a:pt x="2201862" y="560467"/>
                  </a:cubicBezTo>
                  <a:cubicBezTo>
                    <a:pt x="2257322" y="366549"/>
                    <a:pt x="2332628" y="32170"/>
                    <a:pt x="2239349" y="16085"/>
                  </a:cubicBezTo>
                  <a:cubicBezTo>
                    <a:pt x="2146070" y="0"/>
                    <a:pt x="1853683" y="376869"/>
                    <a:pt x="1642189" y="463955"/>
                  </a:cubicBezTo>
                  <a:cubicBezTo>
                    <a:pt x="1430695" y="551041"/>
                    <a:pt x="1204130" y="473302"/>
                    <a:pt x="970384" y="538600"/>
                  </a:cubicBezTo>
                  <a:cubicBezTo>
                    <a:pt x="736638" y="603898"/>
                    <a:pt x="396416" y="804472"/>
                    <a:pt x="239712" y="855742"/>
                  </a:cubicBezTo>
                  <a:cubicBezTo>
                    <a:pt x="83008" y="907012"/>
                    <a:pt x="0" y="758905"/>
                    <a:pt x="30162" y="8462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49" name="Oval 48"/>
            <p:cNvSpPr>
              <a:spLocks noChangeAspect="1" noChangeArrowheads="1"/>
            </p:cNvSpPr>
            <p:nvPr/>
          </p:nvSpPr>
          <p:spPr bwMode="auto">
            <a:xfrm rot="8100000">
              <a:off x="6006543" y="4665226"/>
              <a:ext cx="1550533" cy="831479"/>
            </a:xfrm>
            <a:prstGeom prst="ellipse">
              <a:avLst/>
            </a:prstGeom>
            <a:grpFill/>
            <a:ln w="38100">
              <a:noFill/>
              <a:round/>
              <a:headEnd/>
              <a:tailEnd/>
            </a:ln>
            <a:effectLst/>
          </p:spPr>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grpSp>
      <p:sp>
        <p:nvSpPr>
          <p:cNvPr id="50" name="직사각형 67"/>
          <p:cNvSpPr/>
          <p:nvPr/>
        </p:nvSpPr>
        <p:spPr>
          <a:xfrm>
            <a:off x="3335529" y="1782885"/>
            <a:ext cx="5011023" cy="523220"/>
          </a:xfrm>
          <a:prstGeom prst="rect">
            <a:avLst/>
          </a:prstGeom>
        </p:spPr>
        <p:txBody>
          <a:bodyPr wrap="square">
            <a:spAutoFit/>
          </a:bodyPr>
          <a:lstStyle/>
          <a:p>
            <a:pPr fontAlgn="auto">
              <a:spcBef>
                <a:spcPts val="0"/>
              </a:spcBef>
              <a:spcAft>
                <a:spcPts val="0"/>
              </a:spcAft>
              <a:defRPr/>
            </a:pPr>
            <a:r>
              <a:rPr lang="bg-BG" sz="1400" b="1" dirty="0">
                <a:solidFill>
                  <a:schemeClr val="tx2">
                    <a:lumMod val="75000"/>
                  </a:schemeClr>
                </a:solidFill>
                <a:latin typeface="+mj-lt"/>
                <a:ea typeface="Verdana" panose="020B0604030504040204" pitchFamily="34" charset="0"/>
                <a:cs typeface="Verdana" panose="020B0604030504040204" pitchFamily="34" charset="0"/>
              </a:rPr>
              <a:t>Търговията се извършва </a:t>
            </a:r>
            <a:r>
              <a:rPr lang="bg-BG" sz="1400" b="1" dirty="0" smtClean="0">
                <a:solidFill>
                  <a:schemeClr val="tx2">
                    <a:lumMod val="75000"/>
                  </a:schemeClr>
                </a:solidFill>
                <a:latin typeface="+mj-lt"/>
                <a:ea typeface="Verdana" panose="020B0604030504040204" pitchFamily="34" charset="0"/>
                <a:cs typeface="Verdana" panose="020B0604030504040204" pitchFamily="34" charset="0"/>
              </a:rPr>
              <a:t>ежедневно, </a:t>
            </a:r>
            <a:r>
              <a:rPr lang="bg-BG" sz="1400" b="1" dirty="0">
                <a:solidFill>
                  <a:schemeClr val="tx2">
                    <a:lumMod val="75000"/>
                  </a:schemeClr>
                </a:solidFill>
                <a:latin typeface="+mj-lt"/>
                <a:ea typeface="Verdana" panose="020B0604030504040204" pitchFamily="34" charset="0"/>
                <a:cs typeface="Verdana" panose="020B0604030504040204" pitchFamily="34" charset="0"/>
              </a:rPr>
              <a:t>с доставка на следващия </a:t>
            </a:r>
            <a:r>
              <a:rPr lang="bg-BG" sz="1400" b="1" dirty="0" smtClean="0">
                <a:solidFill>
                  <a:schemeClr val="tx2">
                    <a:lumMod val="75000"/>
                  </a:schemeClr>
                </a:solidFill>
                <a:latin typeface="+mj-lt"/>
                <a:ea typeface="Verdana" panose="020B0604030504040204" pitchFamily="34" charset="0"/>
                <a:cs typeface="Verdana" panose="020B0604030504040204" pitchFamily="34" charset="0"/>
              </a:rPr>
              <a:t>ден</a:t>
            </a:r>
            <a:endParaRPr kumimoji="0" lang="ko-KR" altLang="en-US" sz="1400" b="1" dirty="0">
              <a:solidFill>
                <a:schemeClr val="tx2">
                  <a:lumMod val="75000"/>
                </a:schemeClr>
              </a:solidFill>
              <a:latin typeface="+mj-lt"/>
              <a:cs typeface="Arial" pitchFamily="34" charset="0"/>
            </a:endParaRPr>
          </a:p>
        </p:txBody>
      </p:sp>
      <p:sp>
        <p:nvSpPr>
          <p:cNvPr id="52" name="직사각형 68"/>
          <p:cNvSpPr/>
          <p:nvPr/>
        </p:nvSpPr>
        <p:spPr>
          <a:xfrm>
            <a:off x="4061622" y="2675229"/>
            <a:ext cx="4361644" cy="523220"/>
          </a:xfrm>
          <a:prstGeom prst="rect">
            <a:avLst/>
          </a:prstGeom>
        </p:spPr>
        <p:txBody>
          <a:bodyPr wrap="square">
            <a:spAutoFit/>
          </a:bodyPr>
          <a:lstStyle/>
          <a:p>
            <a:pPr fontAlgn="auto">
              <a:spcBef>
                <a:spcPts val="0"/>
              </a:spcBef>
              <a:spcAft>
                <a:spcPts val="0"/>
              </a:spcAft>
              <a:defRPr/>
            </a:pPr>
            <a:r>
              <a:rPr lang="bg-BG" sz="1400" b="1" dirty="0">
                <a:solidFill>
                  <a:srgbClr val="0070C0"/>
                </a:solidFill>
                <a:latin typeface="+mj-lt"/>
                <a:ea typeface="Verdana" panose="020B0604030504040204" pitchFamily="34" charset="0"/>
                <a:cs typeface="Verdana" panose="020B0604030504040204" pitchFamily="34" charset="0"/>
              </a:rPr>
              <a:t>Търговията се осъществява на </a:t>
            </a:r>
            <a:r>
              <a:rPr lang="bg-BG" sz="1400" b="1" dirty="0" smtClean="0">
                <a:solidFill>
                  <a:srgbClr val="0070C0"/>
                </a:solidFill>
                <a:latin typeface="+mj-lt"/>
                <a:ea typeface="Verdana" panose="020B0604030504040204" pitchFamily="34" charset="0"/>
                <a:cs typeface="Verdana" panose="020B0604030504040204" pitchFamily="34" charset="0"/>
              </a:rPr>
              <a:t>основата на </a:t>
            </a:r>
            <a:r>
              <a:rPr lang="bg-BG" sz="1400" b="1" dirty="0">
                <a:solidFill>
                  <a:srgbClr val="0070C0"/>
                </a:solidFill>
                <a:latin typeface="+mj-lt"/>
                <a:ea typeface="Verdana" panose="020B0604030504040204" pitchFamily="34" charset="0"/>
                <a:cs typeface="Verdana" panose="020B0604030504040204" pitchFamily="34" charset="0"/>
              </a:rPr>
              <a:t>часови сделки, 24 за всеки ден на </a:t>
            </a:r>
            <a:r>
              <a:rPr lang="bg-BG" sz="1400" b="1" dirty="0" smtClean="0">
                <a:solidFill>
                  <a:srgbClr val="0070C0"/>
                </a:solidFill>
                <a:latin typeface="+mj-lt"/>
                <a:ea typeface="Verdana" panose="020B0604030504040204" pitchFamily="34" charset="0"/>
                <a:cs typeface="Verdana" panose="020B0604030504040204" pitchFamily="34" charset="0"/>
              </a:rPr>
              <a:t>доставка</a:t>
            </a:r>
            <a:endParaRPr kumimoji="0" lang="ko-KR" altLang="en-US" sz="1400" b="1" dirty="0">
              <a:solidFill>
                <a:srgbClr val="0070C0"/>
              </a:solidFill>
              <a:latin typeface="+mj-lt"/>
              <a:cs typeface="Arial" pitchFamily="34" charset="0"/>
            </a:endParaRPr>
          </a:p>
        </p:txBody>
      </p:sp>
      <p:sp>
        <p:nvSpPr>
          <p:cNvPr id="53" name="직사각형 69"/>
          <p:cNvSpPr/>
          <p:nvPr/>
        </p:nvSpPr>
        <p:spPr>
          <a:xfrm>
            <a:off x="4369030" y="3770142"/>
            <a:ext cx="4245938" cy="307777"/>
          </a:xfrm>
          <a:prstGeom prst="rect">
            <a:avLst/>
          </a:prstGeom>
        </p:spPr>
        <p:txBody>
          <a:bodyPr wrap="square">
            <a:spAutoFit/>
          </a:bodyPr>
          <a:lstStyle/>
          <a:p>
            <a:pPr fontAlgn="auto">
              <a:spcBef>
                <a:spcPts val="0"/>
              </a:spcBef>
              <a:spcAft>
                <a:spcPts val="0"/>
              </a:spcAft>
              <a:defRPr/>
            </a:pPr>
            <a:r>
              <a:rPr lang="bg-BG" sz="1400" b="1" dirty="0">
                <a:solidFill>
                  <a:srgbClr val="0070C0"/>
                </a:solidFill>
                <a:latin typeface="+mj-lt"/>
                <a:ea typeface="Verdana" panose="020B0604030504040204" pitchFamily="34" charset="0"/>
                <a:cs typeface="Verdana" panose="020B0604030504040204" pitchFamily="34" charset="0"/>
              </a:rPr>
              <a:t>Страна по всички сделки е </a:t>
            </a:r>
            <a:r>
              <a:rPr lang="bg-BG" sz="1400" b="1" dirty="0" smtClean="0">
                <a:solidFill>
                  <a:srgbClr val="0070C0"/>
                </a:solidFill>
                <a:latin typeface="+mj-lt"/>
                <a:ea typeface="Verdana" panose="020B0604030504040204" pitchFamily="34" charset="0"/>
                <a:cs typeface="Verdana" panose="020B0604030504040204" pitchFamily="34" charset="0"/>
              </a:rPr>
              <a:t>борсовия оператор</a:t>
            </a:r>
            <a:endParaRPr kumimoji="0" lang="ko-KR" altLang="en-US" sz="1400" b="1" dirty="0">
              <a:solidFill>
                <a:srgbClr val="0070C0"/>
              </a:solidFill>
              <a:latin typeface="+mj-lt"/>
              <a:cs typeface="Arial" pitchFamily="34" charset="0"/>
            </a:endParaRPr>
          </a:p>
        </p:txBody>
      </p:sp>
      <p:sp>
        <p:nvSpPr>
          <p:cNvPr id="54" name="직사각형 70"/>
          <p:cNvSpPr/>
          <p:nvPr/>
        </p:nvSpPr>
        <p:spPr>
          <a:xfrm>
            <a:off x="4275902" y="4878191"/>
            <a:ext cx="4432194" cy="523220"/>
          </a:xfrm>
          <a:prstGeom prst="rect">
            <a:avLst/>
          </a:prstGeom>
        </p:spPr>
        <p:txBody>
          <a:bodyPr wrap="square">
            <a:spAutoFit/>
          </a:bodyPr>
          <a:lstStyle/>
          <a:p>
            <a:pPr fontAlgn="auto">
              <a:spcBef>
                <a:spcPts val="0"/>
              </a:spcBef>
              <a:spcAft>
                <a:spcPts val="0"/>
              </a:spcAft>
              <a:defRPr/>
            </a:pPr>
            <a:r>
              <a:rPr lang="bg-BG" sz="1400" b="1" dirty="0" smtClean="0">
                <a:solidFill>
                  <a:srgbClr val="0070C0"/>
                </a:solidFill>
                <a:latin typeface="+mj-lt"/>
                <a:ea typeface="Verdana" panose="020B0604030504040204" pitchFamily="34" charset="0"/>
                <a:cs typeface="Verdana" panose="020B0604030504040204" pitchFamily="34" charset="0"/>
              </a:rPr>
              <a:t>Сделките, реализирани в определен час </a:t>
            </a:r>
            <a:r>
              <a:rPr lang="bg-BG" sz="1400" b="1" dirty="0">
                <a:solidFill>
                  <a:srgbClr val="0070C0"/>
                </a:solidFill>
                <a:latin typeface="+mj-lt"/>
                <a:ea typeface="Verdana" panose="020B0604030504040204" pitchFamily="34" charset="0"/>
                <a:cs typeface="Verdana" panose="020B0604030504040204" pitchFamily="34" charset="0"/>
              </a:rPr>
              <a:t>на доставка се сключват по една </a:t>
            </a:r>
            <a:r>
              <a:rPr lang="bg-BG" sz="1400" b="1" dirty="0" smtClean="0">
                <a:solidFill>
                  <a:srgbClr val="0070C0"/>
                </a:solidFill>
                <a:latin typeface="+mj-lt"/>
                <a:ea typeface="Verdana" panose="020B0604030504040204" pitchFamily="34" charset="0"/>
                <a:cs typeface="Verdana" panose="020B0604030504040204" pitchFamily="34" charset="0"/>
              </a:rPr>
              <a:t>и съща цена </a:t>
            </a:r>
            <a:r>
              <a:rPr lang="bg-BG" sz="1400" b="1" dirty="0">
                <a:solidFill>
                  <a:srgbClr val="0070C0"/>
                </a:solidFill>
                <a:latin typeface="+mj-lt"/>
                <a:ea typeface="Verdana" panose="020B0604030504040204" pitchFamily="34" charset="0"/>
                <a:cs typeface="Verdana" panose="020B0604030504040204" pitchFamily="34" charset="0"/>
              </a:rPr>
              <a:t>- клирингова </a:t>
            </a:r>
            <a:r>
              <a:rPr lang="bg-BG" sz="1400" b="1" dirty="0" smtClean="0">
                <a:solidFill>
                  <a:srgbClr val="0070C0"/>
                </a:solidFill>
                <a:latin typeface="+mj-lt"/>
                <a:ea typeface="Verdana" panose="020B0604030504040204" pitchFamily="34" charset="0"/>
                <a:cs typeface="Verdana" panose="020B0604030504040204" pitchFamily="34" charset="0"/>
              </a:rPr>
              <a:t>цена</a:t>
            </a:r>
            <a:endParaRPr kumimoji="0" lang="ko-KR" altLang="en-US" sz="1400" b="1" dirty="0">
              <a:solidFill>
                <a:srgbClr val="0070C0"/>
              </a:solidFill>
              <a:latin typeface="+mj-lt"/>
              <a:cs typeface="Arial" pitchFamily="34" charset="0"/>
            </a:endParaRPr>
          </a:p>
        </p:txBody>
      </p:sp>
      <p:sp>
        <p:nvSpPr>
          <p:cNvPr id="55" name="직사각형 71"/>
          <p:cNvSpPr/>
          <p:nvPr/>
        </p:nvSpPr>
        <p:spPr>
          <a:xfrm>
            <a:off x="4033474" y="5944698"/>
            <a:ext cx="4365447" cy="325538"/>
          </a:xfrm>
          <a:prstGeom prst="rect">
            <a:avLst/>
          </a:prstGeom>
        </p:spPr>
        <p:txBody>
          <a:bodyPr wrap="square">
            <a:spAutoFit/>
          </a:bodyPr>
          <a:lstStyle/>
          <a:p>
            <a:pPr lvl="0" algn="just">
              <a:lnSpc>
                <a:spcPct val="115000"/>
              </a:lnSpc>
              <a:spcBef>
                <a:spcPts val="300"/>
              </a:spcBef>
              <a:spcAft>
                <a:spcPts val="300"/>
              </a:spcAft>
            </a:pPr>
            <a:r>
              <a:rPr lang="bg-BG" sz="1400" b="1" dirty="0">
                <a:solidFill>
                  <a:srgbClr val="0070C0"/>
                </a:solidFill>
                <a:latin typeface="+mj-lt"/>
                <a:ea typeface="Verdana" panose="020B0604030504040204" pitchFamily="34" charset="0"/>
                <a:cs typeface="Verdana" panose="020B0604030504040204" pitchFamily="34" charset="0"/>
              </a:rPr>
              <a:t>Анонимност на </a:t>
            </a:r>
            <a:r>
              <a:rPr lang="bg-BG" sz="1400" b="1" dirty="0" smtClean="0">
                <a:solidFill>
                  <a:srgbClr val="0070C0"/>
                </a:solidFill>
                <a:latin typeface="+mj-lt"/>
                <a:ea typeface="Verdana" panose="020B0604030504040204" pitchFamily="34" charset="0"/>
                <a:cs typeface="Verdana" panose="020B0604030504040204" pitchFamily="34" charset="0"/>
              </a:rPr>
              <a:t>пазара</a:t>
            </a:r>
            <a:endParaRPr lang="bg-BG" sz="1400" b="1" dirty="0">
              <a:solidFill>
                <a:srgbClr val="0070C0"/>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7543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852908-A423-47DA-9A27-52432AC0FEF4}" type="slidenum">
              <a:rPr lang="bg-BG" smtClean="0"/>
              <a:t>12</a:t>
            </a:fld>
            <a:endParaRPr lang="bg-BG"/>
          </a:p>
        </p:txBody>
      </p:sp>
      <p:sp>
        <p:nvSpPr>
          <p:cNvPr id="5" name="Title 2"/>
          <p:cNvSpPr txBox="1">
            <a:spLocks noGrp="1"/>
          </p:cNvSpPr>
          <p:nvPr>
            <p:ph type="title"/>
          </p:nvPr>
        </p:nvSpPr>
        <p:spPr>
          <a:xfrm>
            <a:off x="457200" y="338328"/>
            <a:ext cx="8229600" cy="858424"/>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lang="en-US" sz="2500" b="1" kern="1200" dirty="0">
                <a:solidFill>
                  <a:srgbClr val="802755"/>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a:lstStyle>
          <a:p>
            <a:pPr algn="ctr"/>
            <a:r>
              <a:rPr lang="bg-BG" sz="2000" dirty="0" smtClean="0">
                <a:latin typeface="Verdana" panose="020B0604030504040204" pitchFamily="34" charset="0"/>
                <a:ea typeface="Verdana" panose="020B0604030504040204" pitchFamily="34" charset="0"/>
                <a:cs typeface="Verdana" panose="020B0604030504040204" pitchFamily="34" charset="0"/>
              </a:rPr>
              <a:t>Ролята на Борсовия пазар</a:t>
            </a:r>
            <a:endParaRPr lang="bg-BG"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txBox="1">
            <a:spLocks noGrp="1"/>
          </p:cNvSpPr>
          <p:nvPr>
            <p:ph idx="1"/>
          </p:nvPr>
        </p:nvSpPr>
        <p:spPr>
          <a:xfrm>
            <a:off x="4716016" y="1772816"/>
            <a:ext cx="3708400" cy="4207306"/>
          </a:xfrm>
          <a:prstGeom prst="rect">
            <a:avLst/>
          </a:prstGeom>
          <a:noFill/>
        </p:spPr>
        <p:txBody>
          <a:bodyPr wrap="square" rtlCol="0">
            <a:spAutoFit/>
          </a:bodyPr>
          <a:lstStyle/>
          <a:p>
            <a:pPr>
              <a:buClr>
                <a:srgbClr val="C00000"/>
              </a:buClr>
              <a:buFont typeface="Wingdings" pitchFamily="2" charset="2"/>
              <a:buChar char="Ø"/>
            </a:pPr>
            <a:r>
              <a:rPr lang="bg-BG" sz="1100" b="1" dirty="0" smtClean="0">
                <a:solidFill>
                  <a:srgbClr val="002060"/>
                </a:solidFill>
                <a:latin typeface="+mj-lt"/>
                <a:ea typeface="Verdana" panose="020B0604030504040204" pitchFamily="34" charset="0"/>
                <a:cs typeface="Verdana" panose="020B0604030504040204" pitchFamily="34" charset="0"/>
              </a:rPr>
              <a:t>Всички търговски участници, планиращи да участват на борсовия пазар за електрическа енергия трябва да сключат Договор за участие с БНЕБ</a:t>
            </a:r>
          </a:p>
          <a:p>
            <a:pPr>
              <a:buClr>
                <a:srgbClr val="C00000"/>
              </a:buClr>
              <a:buFont typeface="Wingdings" pitchFamily="2" charset="2"/>
              <a:buChar char="Ø"/>
            </a:pPr>
            <a:endParaRPr lang="bg-BG" sz="1100" b="1" dirty="0" smtClean="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r>
              <a:rPr lang="bg-BG" sz="1100" b="1" dirty="0" smtClean="0">
                <a:solidFill>
                  <a:srgbClr val="002060"/>
                </a:solidFill>
                <a:latin typeface="+mj-lt"/>
                <a:ea typeface="Verdana" panose="020B0604030504040204" pitchFamily="34" charset="0"/>
                <a:cs typeface="Verdana" panose="020B0604030504040204" pitchFamily="34" charset="0"/>
              </a:rPr>
              <a:t>В резултат на сключените сдеки на борсовия пазар се регистрират графици в системата за администриране на пазара на „ЕСО“ ЕАД, като контрагенти са от една страна </a:t>
            </a:r>
            <a:r>
              <a:rPr lang="bg-BG" sz="1100" b="1" dirty="0" smtClean="0">
                <a:solidFill>
                  <a:schemeClr val="tx1"/>
                </a:solidFill>
                <a:latin typeface="+mj-lt"/>
                <a:ea typeface="Verdana" panose="020B0604030504040204" pitchFamily="34" charset="0"/>
                <a:cs typeface="Verdana" panose="020B0604030504040204" pitchFamily="34" charset="0"/>
              </a:rPr>
              <a:t>Търговския участник</a:t>
            </a:r>
            <a:r>
              <a:rPr lang="bg-BG" sz="1100" b="1" dirty="0" smtClean="0">
                <a:solidFill>
                  <a:srgbClr val="002060"/>
                </a:solidFill>
                <a:latin typeface="+mj-lt"/>
                <a:ea typeface="Verdana" panose="020B0604030504040204" pitchFamily="34" charset="0"/>
                <a:cs typeface="Verdana" panose="020B0604030504040204" pitchFamily="34" charset="0"/>
              </a:rPr>
              <a:t>, а от друга – Борсовия оператор</a:t>
            </a:r>
          </a:p>
          <a:p>
            <a:pPr>
              <a:buClr>
                <a:srgbClr val="C00000"/>
              </a:buClr>
              <a:buFont typeface="Wingdings" pitchFamily="2" charset="2"/>
              <a:buChar char="Ø"/>
            </a:pPr>
            <a:endParaRPr lang="bg-BG" sz="1100" b="1" dirty="0" smtClean="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r>
              <a:rPr lang="bg-BG" sz="1100" b="1" dirty="0">
                <a:solidFill>
                  <a:srgbClr val="002060"/>
                </a:solidFill>
                <a:latin typeface="+mj-lt"/>
                <a:ea typeface="Verdana" panose="020B0604030504040204" pitchFamily="34" charset="0"/>
                <a:cs typeface="Verdana" panose="020B0604030504040204" pitchFamily="34" charset="0"/>
              </a:rPr>
              <a:t>БНЕБ, като Борсов </a:t>
            </a:r>
            <a:r>
              <a:rPr lang="bg-BG" sz="1100" b="1" dirty="0" smtClean="0">
                <a:solidFill>
                  <a:srgbClr val="002060"/>
                </a:solidFill>
                <a:latin typeface="+mj-lt"/>
                <a:ea typeface="Verdana" panose="020B0604030504040204" pitchFamily="34" charset="0"/>
                <a:cs typeface="Verdana" panose="020B0604030504040204" pitchFamily="34" charset="0"/>
              </a:rPr>
              <a:t>оператор, е </a:t>
            </a:r>
            <a:r>
              <a:rPr lang="bg-BG" sz="1100" b="1" dirty="0">
                <a:solidFill>
                  <a:srgbClr val="002060"/>
                </a:solidFill>
                <a:latin typeface="+mj-lt"/>
                <a:ea typeface="Verdana" panose="020B0604030504040204" pitchFamily="34" charset="0"/>
                <a:cs typeface="Verdana" panose="020B0604030504040204" pitchFamily="34" charset="0"/>
              </a:rPr>
              <a:t>страна по всички сделки, сключени на пазара Ден </a:t>
            </a:r>
            <a:r>
              <a:rPr lang="bg-BG" sz="1100" b="1" dirty="0" smtClean="0">
                <a:solidFill>
                  <a:srgbClr val="002060"/>
                </a:solidFill>
                <a:latin typeface="+mj-lt"/>
                <a:ea typeface="Verdana" panose="020B0604030504040204" pitchFamily="34" charset="0"/>
                <a:cs typeface="Verdana" panose="020B0604030504040204" pitchFamily="34" charset="0"/>
              </a:rPr>
              <a:t>напред</a:t>
            </a:r>
            <a:r>
              <a:rPr lang="en-US" sz="1100" b="1" dirty="0" smtClean="0">
                <a:solidFill>
                  <a:srgbClr val="002060"/>
                </a:solidFill>
                <a:latin typeface="+mj-lt"/>
                <a:ea typeface="Verdana" panose="020B0604030504040204" pitchFamily="34" charset="0"/>
                <a:cs typeface="Verdana" panose="020B0604030504040204" pitchFamily="34" charset="0"/>
              </a:rPr>
              <a:t>=</a:t>
            </a:r>
          </a:p>
          <a:p>
            <a:pPr marL="0" indent="0">
              <a:buClr>
                <a:srgbClr val="C00000"/>
              </a:buClr>
              <a:buNone/>
            </a:pPr>
            <a:endParaRPr lang="bg-BG" sz="1100" b="1" dirty="0" smtClean="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endParaRPr lang="en-US" sz="1100" b="1" dirty="0" smtClean="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endParaRPr lang="en-US" sz="1100" b="1" dirty="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endParaRPr lang="en-US" sz="1100" b="1" dirty="0" smtClean="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endParaRPr lang="bg-BG" sz="1100" b="1" dirty="0">
              <a:solidFill>
                <a:srgbClr val="002060"/>
              </a:solidFill>
              <a:latin typeface="+mj-lt"/>
              <a:ea typeface="Verdana" panose="020B0604030504040204" pitchFamily="34" charset="0"/>
              <a:cs typeface="Verdana" panose="020B0604030504040204" pitchFamily="34" charset="0"/>
            </a:endParaRPr>
          </a:p>
          <a:p>
            <a:pPr>
              <a:buClr>
                <a:srgbClr val="C00000"/>
              </a:buClr>
              <a:buFont typeface="Wingdings" pitchFamily="2" charset="2"/>
              <a:buChar char="Ø"/>
            </a:pPr>
            <a:r>
              <a:rPr lang="bg-BG" sz="1100" b="1" dirty="0">
                <a:solidFill>
                  <a:srgbClr val="002060"/>
                </a:solidFill>
                <a:latin typeface="+mj-lt"/>
                <a:ea typeface="Verdana" panose="020B0604030504040204" pitchFamily="34" charset="0"/>
                <a:cs typeface="Verdana" panose="020B0604030504040204" pitchFamily="34" charset="0"/>
              </a:rPr>
              <a:t>Всички финансови взаимоотношения са между БНЕБ и съответния контрагент (търговец, производител или потребител)</a:t>
            </a:r>
          </a:p>
          <a:p>
            <a:pPr marL="171450" indent="-171450">
              <a:buFont typeface="Wingdings" panose="05000000000000000000" pitchFamily="2" charset="2"/>
              <a:buChar char="Ø"/>
            </a:pPr>
            <a:endParaRPr lang="bg-BG"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016" y="4048260"/>
            <a:ext cx="1391000" cy="1108932"/>
          </a:xfrm>
          <a:prstGeom prst="rect">
            <a:avLst/>
          </a:prstGeom>
        </p:spPr>
      </p:pic>
      <p:sp>
        <p:nvSpPr>
          <p:cNvPr id="8" name="TextBox 15"/>
          <p:cNvSpPr txBox="1"/>
          <p:nvPr/>
        </p:nvSpPr>
        <p:spPr>
          <a:xfrm>
            <a:off x="683568" y="1270590"/>
            <a:ext cx="8161362" cy="338554"/>
          </a:xfrm>
          <a:prstGeom prst="rect">
            <a:avLst/>
          </a:prstGeom>
        </p:spPr>
        <p:txBody>
          <a:bodyPr wrap="square">
            <a:spAutoFit/>
          </a:bodyPr>
          <a:lstStyle>
            <a:defPPr>
              <a:defRPr lang="bg-BG"/>
            </a:defPPr>
            <a:lvl1pPr algn="ctr">
              <a:defRPr sz="1600" b="1">
                <a:solidFill>
                  <a:srgbClr val="80275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bg-BG" dirty="0" smtClean="0">
                <a:effectLst/>
              </a:rPr>
              <a:t>Ролята на Борсовия оператор (БНЕБ) – страна по всички сделки</a:t>
            </a:r>
            <a:endParaRPr lang="bg-BG" dirty="0">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792" y="1832558"/>
            <a:ext cx="874282" cy="84527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7074" y="1796733"/>
            <a:ext cx="787444" cy="916920"/>
          </a:xfrm>
          <a:prstGeom prst="rect">
            <a:avLst/>
          </a:prstGeom>
        </p:spPr>
      </p:pic>
      <p:sp>
        <p:nvSpPr>
          <p:cNvPr id="11" name="Down Arrow 10"/>
          <p:cNvSpPr/>
          <p:nvPr/>
        </p:nvSpPr>
        <p:spPr>
          <a:xfrm rot="2914091">
            <a:off x="1712016" y="2657957"/>
            <a:ext cx="250925" cy="847239"/>
          </a:xfrm>
          <a:prstGeom prst="downArrow">
            <a:avLst/>
          </a:prstGeom>
          <a:solidFill>
            <a:schemeClr val="accent2">
              <a:lumMod val="60000"/>
              <a:lumOff val="40000"/>
            </a:schemeClr>
          </a:solidFill>
          <a:ln w="12700" cmpd="sng">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TextBox 11"/>
          <p:cNvSpPr txBox="1"/>
          <p:nvPr/>
        </p:nvSpPr>
        <p:spPr>
          <a:xfrm>
            <a:off x="2349808" y="2927687"/>
            <a:ext cx="1863333" cy="307777"/>
          </a:xfrm>
          <a:prstGeom prst="rect">
            <a:avLst/>
          </a:prstGeom>
          <a:noFill/>
        </p:spPr>
        <p:txBody>
          <a:bodyPr wrap="square" rtlCol="0">
            <a:spAutoFit/>
          </a:bodyPr>
          <a:lstStyle/>
          <a:p>
            <a:r>
              <a:rPr lang="bg-BG" sz="1400" b="1" dirty="0" smtClean="0">
                <a:ln w="0"/>
                <a:solidFill>
                  <a:srgbClr val="C00000"/>
                </a:solidFill>
                <a:latin typeface="Verdana" panose="020B0604030504040204" pitchFamily="34" charset="0"/>
                <a:ea typeface="Verdana" panose="020B0604030504040204" pitchFamily="34" charset="0"/>
                <a:cs typeface="Verdana" panose="020B0604030504040204" pitchFamily="34" charset="0"/>
              </a:rPr>
              <a:t>Производители</a:t>
            </a:r>
            <a:endParaRPr lang="bg-BG" sz="1400" b="1" dirty="0">
              <a:ln w="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0" descr="D:\Users\Public\Documents\IBEX-ALL\ADMIN\търговска марка\Last\Pantone\05_en\05_IBEX_en_Panto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898" y="3356992"/>
            <a:ext cx="1592291" cy="11764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0074" y="3560817"/>
            <a:ext cx="623130" cy="62313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3239" y="3501183"/>
            <a:ext cx="854593" cy="773968"/>
          </a:xfrm>
          <a:prstGeom prst="rect">
            <a:avLst/>
          </a:prstGeom>
        </p:spPr>
      </p:pic>
      <p:sp>
        <p:nvSpPr>
          <p:cNvPr id="16" name="Left-Right Arrow 15"/>
          <p:cNvSpPr/>
          <p:nvPr/>
        </p:nvSpPr>
        <p:spPr>
          <a:xfrm>
            <a:off x="1888393" y="3828366"/>
            <a:ext cx="922829" cy="219894"/>
          </a:xfrm>
          <a:prstGeom prst="leftRightArrow">
            <a:avLst/>
          </a:prstGeom>
          <a:solidFill>
            <a:schemeClr val="accent2">
              <a:lumMod val="60000"/>
              <a:lumOff val="40000"/>
            </a:schemeClr>
          </a:solidFill>
          <a:ln w="12700" cmpd="sng">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2933" y="4860411"/>
            <a:ext cx="1006988" cy="1006988"/>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8189" y="5005293"/>
            <a:ext cx="806122" cy="806122"/>
          </a:xfrm>
          <a:prstGeom prst="rect">
            <a:avLst/>
          </a:prstGeom>
        </p:spPr>
      </p:pic>
      <p:sp>
        <p:nvSpPr>
          <p:cNvPr id="20" name="TextBox 19"/>
          <p:cNvSpPr txBox="1"/>
          <p:nvPr/>
        </p:nvSpPr>
        <p:spPr>
          <a:xfrm>
            <a:off x="2411760" y="5867399"/>
            <a:ext cx="1526265" cy="307777"/>
          </a:xfrm>
          <a:prstGeom prst="rect">
            <a:avLst/>
          </a:prstGeom>
          <a:noFill/>
        </p:spPr>
        <p:txBody>
          <a:bodyPr wrap="square" rtlCol="0">
            <a:spAutoFit/>
          </a:bodyPr>
          <a:lstStyle/>
          <a:p>
            <a:r>
              <a:rPr lang="bg-BG" sz="1400" b="1" dirty="0" smtClean="0">
                <a:ln w="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Потребители</a:t>
            </a:r>
            <a:endParaRPr lang="bg-BG" sz="1400" b="1" dirty="0">
              <a:ln w="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Down Arrow 20"/>
          <p:cNvSpPr/>
          <p:nvPr/>
        </p:nvSpPr>
        <p:spPr>
          <a:xfrm rot="18691380">
            <a:off x="1616505" y="4282150"/>
            <a:ext cx="226486" cy="857426"/>
          </a:xfrm>
          <a:prstGeom prst="downArrow">
            <a:avLst/>
          </a:prstGeom>
          <a:solidFill>
            <a:schemeClr val="accent2">
              <a:lumMod val="60000"/>
              <a:lumOff val="40000"/>
            </a:schemeClr>
          </a:solidFill>
          <a:ln w="12700" cmpd="sng">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Rectangle 1"/>
          <p:cNvSpPr/>
          <p:nvPr/>
        </p:nvSpPr>
        <p:spPr>
          <a:xfrm>
            <a:off x="3007074" y="4275151"/>
            <a:ext cx="1280758" cy="327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rgbClr val="00B050"/>
                </a:solidFill>
              </a:rPr>
              <a:t>Търговци</a:t>
            </a:r>
            <a:endParaRPr lang="bg-BG" dirty="0">
              <a:solidFill>
                <a:srgbClr val="00B050"/>
              </a:solidFill>
            </a:endParaRPr>
          </a:p>
        </p:txBody>
      </p:sp>
    </p:spTree>
    <p:extLst>
      <p:ext uri="{BB962C8B-B14F-4D97-AF65-F5344CB8AC3E}">
        <p14:creationId xmlns:p14="http://schemas.microsoft.com/office/powerpoint/2010/main" val="1596354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2590" y="188640"/>
            <a:ext cx="8362950" cy="290512"/>
          </a:xfrm>
        </p:spPr>
        <p:txBody>
          <a:bodyPr>
            <a:normAutofit fontScale="90000"/>
          </a:bodyPr>
          <a:lstStyle/>
          <a:p>
            <a:pPr eaLnBrk="1" hangingPunct="1"/>
            <a:r>
              <a:rPr lang="bg-BG" dirty="0" smtClean="0"/>
              <a:t>Структура на холдинга</a:t>
            </a:r>
            <a:endParaRPr lang="en-GB" dirty="0" smtClean="0"/>
          </a:p>
        </p:txBody>
      </p:sp>
      <p:sp>
        <p:nvSpPr>
          <p:cNvPr id="15363" name="Rectangle 6"/>
          <p:cNvSpPr>
            <a:spLocks noChangeArrowheads="1"/>
          </p:cNvSpPr>
          <p:nvPr>
            <p:custDataLst>
              <p:tags r:id="rId1"/>
            </p:custDataLst>
          </p:nvPr>
        </p:nvSpPr>
        <p:spPr bwMode="gray">
          <a:xfrm>
            <a:off x="405193" y="692696"/>
            <a:ext cx="8362950" cy="224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bg-BG" sz="1300" dirty="0" smtClean="0">
                <a:solidFill>
                  <a:srgbClr val="002060"/>
                </a:solidFill>
                <a:latin typeface="+mj-lt"/>
                <a:ea typeface="Verdana" pitchFamily="34" charset="0"/>
                <a:cs typeface="Verdana" pitchFamily="34" charset="0"/>
              </a:rPr>
              <a:t>Централите в  БЕХ са основния  базов производител на електроенергия в страната с обща инсталирана мощност от 6333 М</a:t>
            </a:r>
            <a:r>
              <a:rPr lang="en-US" sz="1300" dirty="0" smtClean="0">
                <a:solidFill>
                  <a:srgbClr val="002060"/>
                </a:solidFill>
                <a:latin typeface="+mj-lt"/>
                <a:ea typeface="Verdana" pitchFamily="34" charset="0"/>
                <a:cs typeface="Verdana" pitchFamily="34" charset="0"/>
              </a:rPr>
              <a:t>W</a:t>
            </a:r>
            <a:r>
              <a:rPr lang="bg-BG" sz="1300" dirty="0" smtClean="0">
                <a:solidFill>
                  <a:srgbClr val="002060"/>
                </a:solidFill>
                <a:latin typeface="+mj-lt"/>
                <a:ea typeface="Verdana" pitchFamily="34" charset="0"/>
                <a:cs typeface="Verdana" pitchFamily="34" charset="0"/>
              </a:rPr>
              <a:t>.  Те  са основния доставчик на ел.енергия  и осигуряват стабилната работа на  електроенергийната  система  на Република България. Електро производствените дружествата на БЕХ  основните дружества които ще предлагат  голяма част от своята  производство  на  Българската  Независима Енергийна  Борса. </a:t>
            </a:r>
            <a:r>
              <a:rPr lang="bg-BG" sz="1300" dirty="0">
                <a:latin typeface="+mj-lt"/>
                <a:ea typeface="Verdana" pitchFamily="34" charset="0"/>
                <a:cs typeface="Verdana" pitchFamily="34" charset="0"/>
              </a:rPr>
              <a:t>НЕК ЕАД е собственик на 30 водноелектрически централи (ВЕЦ и ПАВЕЦ) с обща инсталирана мощност 2713 MW в турбинен режим и 937 MW в помпен </a:t>
            </a:r>
            <a:r>
              <a:rPr lang="bg-BG" sz="1300" dirty="0" smtClean="0">
                <a:latin typeface="+mj-lt"/>
                <a:ea typeface="Verdana" pitchFamily="34" charset="0"/>
                <a:cs typeface="Verdana" pitchFamily="34" charset="0"/>
              </a:rPr>
              <a:t>режим. Основното </a:t>
            </a:r>
            <a:r>
              <a:rPr lang="bg-BG" sz="1300" dirty="0">
                <a:latin typeface="+mj-lt"/>
                <a:ea typeface="Verdana" pitchFamily="34" charset="0"/>
                <a:cs typeface="Verdana" pitchFamily="34" charset="0"/>
              </a:rPr>
              <a:t>производство на електрическа енергия на компанията се получава от четиринадесетте големи ВЕЦ, които са с обща инсталирана мощност 2480 MW. Те са групирани в четири каскади: Белмекен ­ Сестримо ­ </a:t>
            </a:r>
            <a:r>
              <a:rPr lang="bg-BG" sz="1300" dirty="0" err="1">
                <a:latin typeface="+mj-lt"/>
                <a:ea typeface="Verdana" pitchFamily="34" charset="0"/>
                <a:cs typeface="Verdana" pitchFamily="34" charset="0"/>
              </a:rPr>
              <a:t>Чаира</a:t>
            </a:r>
            <a:r>
              <a:rPr lang="bg-BG" sz="1300" dirty="0">
                <a:latin typeface="+mj-lt"/>
                <a:ea typeface="Verdana" pitchFamily="34" charset="0"/>
                <a:cs typeface="Verdana" pitchFamily="34" charset="0"/>
              </a:rPr>
              <a:t>, Батак, Въча и Долна Арда и са предназначени за покриване на върховите натоварвания и регулиране на параметрите на електроенергийната система (ЕЕС).</a:t>
            </a:r>
          </a:p>
          <a:p>
            <a:pPr>
              <a:lnSpc>
                <a:spcPct val="106000"/>
              </a:lnSpc>
              <a:spcBef>
                <a:spcPct val="0"/>
              </a:spcBef>
            </a:pPr>
            <a:endParaRPr lang="bg-BG" sz="1300" dirty="0">
              <a:solidFill>
                <a:srgbClr val="002060"/>
              </a:solidFill>
              <a:latin typeface="+mj-lt"/>
              <a:ea typeface="Verdana" pitchFamily="34" charset="0"/>
              <a:cs typeface="Verdana" pitchFamily="34" charset="0"/>
            </a:endParaRPr>
          </a:p>
          <a:p>
            <a:pPr>
              <a:lnSpc>
                <a:spcPct val="106000"/>
              </a:lnSpc>
              <a:spcBef>
                <a:spcPct val="0"/>
              </a:spcBef>
            </a:pPr>
            <a:endParaRPr lang="bg-BG" sz="1400" dirty="0">
              <a:solidFill>
                <a:schemeClr val="tx2"/>
              </a:solidFill>
            </a:endParaRPr>
          </a:p>
        </p:txBody>
      </p:sp>
      <p:sp>
        <p:nvSpPr>
          <p:cNvPr id="1632261" name="Rectangle 5"/>
          <p:cNvSpPr>
            <a:spLocks noChangeArrowheads="1"/>
          </p:cNvSpPr>
          <p:nvPr/>
        </p:nvSpPr>
        <p:spPr bwMode="auto">
          <a:xfrm>
            <a:off x="3641236" y="2636912"/>
            <a:ext cx="1623646" cy="936104"/>
          </a:xfrm>
          <a:prstGeom prst="rect">
            <a:avLst/>
          </a:prstGeom>
          <a:solidFill>
            <a:srgbClr val="800000"/>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lnSpc>
                <a:spcPct val="110000"/>
              </a:lnSpc>
              <a:spcBef>
                <a:spcPct val="70000"/>
              </a:spcBef>
              <a:buClr>
                <a:schemeClr val="tx2"/>
              </a:buClr>
              <a:buFont typeface="Wingdings" pitchFamily="2" charset="2"/>
              <a:buNone/>
              <a:defRPr/>
            </a:pPr>
            <a:r>
              <a:rPr lang="bg-BG" sz="1600" dirty="0">
                <a:solidFill>
                  <a:srgbClr val="FFFFFF"/>
                </a:solidFill>
                <a:latin typeface="Arial" charset="0"/>
              </a:rPr>
              <a:t>Български Енергиен Холдинг ЕАД</a:t>
            </a:r>
            <a:endParaRPr lang="en-US" sz="1600" dirty="0">
              <a:solidFill>
                <a:srgbClr val="FFFFFF"/>
              </a:solidFill>
              <a:latin typeface="Arial" charset="0"/>
            </a:endParaRPr>
          </a:p>
        </p:txBody>
      </p:sp>
      <p:sp>
        <p:nvSpPr>
          <p:cNvPr id="1632274" name="Rectangle 18"/>
          <p:cNvSpPr>
            <a:spLocks noChangeArrowheads="1"/>
          </p:cNvSpPr>
          <p:nvPr/>
        </p:nvSpPr>
        <p:spPr bwMode="auto">
          <a:xfrm>
            <a:off x="1043608" y="4706455"/>
            <a:ext cx="1003789" cy="849312"/>
          </a:xfrm>
          <a:prstGeom prst="rect">
            <a:avLst/>
          </a:prstGeom>
          <a:solidFill>
            <a:srgbClr val="000066"/>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spcBef>
                <a:spcPct val="0"/>
              </a:spcBef>
              <a:buClr>
                <a:schemeClr val="tx2"/>
              </a:buClr>
              <a:buFont typeface="Wingdings" pitchFamily="2" charset="2"/>
              <a:buNone/>
              <a:defRPr/>
            </a:pPr>
            <a:r>
              <a:rPr lang="bg-BG" sz="1400" b="0" dirty="0">
                <a:solidFill>
                  <a:srgbClr val="FFFFFF"/>
                </a:solidFill>
                <a:latin typeface="Arial" charset="0"/>
              </a:rPr>
              <a:t>Мини Марица Изток ЕАД</a:t>
            </a:r>
            <a:endParaRPr lang="en-US" sz="1400" b="0" dirty="0">
              <a:solidFill>
                <a:srgbClr val="FFFFFF"/>
              </a:solidFill>
              <a:latin typeface="Arial" charset="0"/>
            </a:endParaRPr>
          </a:p>
        </p:txBody>
      </p:sp>
      <p:sp>
        <p:nvSpPr>
          <p:cNvPr id="1632275" name="Rectangle 19"/>
          <p:cNvSpPr>
            <a:spLocks noChangeArrowheads="1"/>
          </p:cNvSpPr>
          <p:nvPr/>
        </p:nvSpPr>
        <p:spPr bwMode="auto">
          <a:xfrm>
            <a:off x="6732240" y="4725144"/>
            <a:ext cx="1003788" cy="849312"/>
          </a:xfrm>
          <a:prstGeom prst="rect">
            <a:avLst/>
          </a:prstGeom>
          <a:solidFill>
            <a:srgbClr val="000066"/>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spcBef>
                <a:spcPct val="0"/>
              </a:spcBef>
              <a:buClr>
                <a:schemeClr val="tx2"/>
              </a:buClr>
              <a:buFont typeface="Wingdings" pitchFamily="2" charset="2"/>
              <a:buNone/>
              <a:defRPr/>
            </a:pPr>
            <a:r>
              <a:rPr lang="bg-BG" sz="1400" b="0" dirty="0">
                <a:solidFill>
                  <a:srgbClr val="FFFFFF"/>
                </a:solidFill>
                <a:latin typeface="Arial" charset="0"/>
              </a:rPr>
              <a:t>ЕСО ЕАД</a:t>
            </a:r>
            <a:endParaRPr lang="en-US" sz="1400" b="0" dirty="0">
              <a:solidFill>
                <a:srgbClr val="FFFFFF"/>
              </a:solidFill>
              <a:latin typeface="Arial" charset="0"/>
            </a:endParaRPr>
          </a:p>
        </p:txBody>
      </p:sp>
      <p:sp>
        <p:nvSpPr>
          <p:cNvPr id="1632276" name="Rectangle 20"/>
          <p:cNvSpPr>
            <a:spLocks noChangeArrowheads="1"/>
          </p:cNvSpPr>
          <p:nvPr/>
        </p:nvSpPr>
        <p:spPr bwMode="auto">
          <a:xfrm>
            <a:off x="2339752" y="4672122"/>
            <a:ext cx="1003789" cy="849312"/>
          </a:xfrm>
          <a:prstGeom prst="rect">
            <a:avLst/>
          </a:prstGeom>
          <a:solidFill>
            <a:srgbClr val="000066"/>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spcBef>
                <a:spcPct val="0"/>
              </a:spcBef>
              <a:buClr>
                <a:schemeClr val="tx2"/>
              </a:buClr>
              <a:buFont typeface="Wingdings" pitchFamily="2" charset="2"/>
              <a:buNone/>
              <a:defRPr/>
            </a:pPr>
            <a:r>
              <a:rPr lang="bg-BG" sz="1400" b="0" dirty="0">
                <a:solidFill>
                  <a:srgbClr val="FFFFFF"/>
                </a:solidFill>
                <a:latin typeface="Arial" charset="0"/>
              </a:rPr>
              <a:t>ТЕЦ Марица Изток </a:t>
            </a:r>
            <a:r>
              <a:rPr lang="en-US" sz="1400" b="0" dirty="0">
                <a:solidFill>
                  <a:srgbClr val="FFFFFF"/>
                </a:solidFill>
                <a:latin typeface="Arial" charset="0"/>
              </a:rPr>
              <a:t>II </a:t>
            </a:r>
            <a:r>
              <a:rPr lang="bg-BG" sz="1400" b="0" dirty="0">
                <a:solidFill>
                  <a:srgbClr val="FFFFFF"/>
                </a:solidFill>
                <a:latin typeface="Arial" charset="0"/>
              </a:rPr>
              <a:t>ЕАД</a:t>
            </a:r>
            <a:endParaRPr lang="en-US" sz="1400" b="0" dirty="0">
              <a:solidFill>
                <a:srgbClr val="FFFFFF"/>
              </a:solidFill>
              <a:latin typeface="Arial" charset="0"/>
            </a:endParaRPr>
          </a:p>
        </p:txBody>
      </p:sp>
      <p:sp>
        <p:nvSpPr>
          <p:cNvPr id="1632277" name="Rectangle 21"/>
          <p:cNvSpPr>
            <a:spLocks noChangeArrowheads="1"/>
          </p:cNvSpPr>
          <p:nvPr/>
        </p:nvSpPr>
        <p:spPr bwMode="auto">
          <a:xfrm>
            <a:off x="3576271" y="4672122"/>
            <a:ext cx="1003789" cy="849312"/>
          </a:xfrm>
          <a:prstGeom prst="rect">
            <a:avLst/>
          </a:prstGeom>
          <a:solidFill>
            <a:srgbClr val="000066"/>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spcBef>
                <a:spcPct val="0"/>
              </a:spcBef>
              <a:buClr>
                <a:schemeClr val="tx2"/>
              </a:buClr>
              <a:buFont typeface="Wingdings" pitchFamily="2" charset="2"/>
              <a:buNone/>
              <a:defRPr/>
            </a:pPr>
            <a:r>
              <a:rPr lang="bg-BG" sz="1400" b="0" dirty="0">
                <a:solidFill>
                  <a:srgbClr val="FFFFFF"/>
                </a:solidFill>
                <a:latin typeface="Arial" charset="0"/>
              </a:rPr>
              <a:t>АЕЦ Козлодуй</a:t>
            </a:r>
            <a:r>
              <a:rPr lang="en-US" sz="1400" b="0" dirty="0">
                <a:solidFill>
                  <a:srgbClr val="FFFFFF"/>
                </a:solidFill>
                <a:latin typeface="Arial" charset="0"/>
              </a:rPr>
              <a:t> </a:t>
            </a:r>
            <a:r>
              <a:rPr lang="bg-BG" sz="1400" b="0" dirty="0">
                <a:solidFill>
                  <a:srgbClr val="FFFFFF"/>
                </a:solidFill>
                <a:latin typeface="Arial" charset="0"/>
              </a:rPr>
              <a:t>ЕАД </a:t>
            </a:r>
            <a:endParaRPr lang="en-US" sz="1400" b="0" dirty="0">
              <a:solidFill>
                <a:srgbClr val="FFFFFF"/>
              </a:solidFill>
              <a:latin typeface="Arial" charset="0"/>
            </a:endParaRPr>
          </a:p>
        </p:txBody>
      </p:sp>
      <p:sp>
        <p:nvSpPr>
          <p:cNvPr id="1632278" name="Rectangle 22"/>
          <p:cNvSpPr>
            <a:spLocks noChangeArrowheads="1"/>
          </p:cNvSpPr>
          <p:nvPr/>
        </p:nvSpPr>
        <p:spPr bwMode="auto">
          <a:xfrm>
            <a:off x="4791317" y="4707343"/>
            <a:ext cx="1003788" cy="849312"/>
          </a:xfrm>
          <a:prstGeom prst="rect">
            <a:avLst/>
          </a:prstGeom>
          <a:solidFill>
            <a:srgbClr val="000066"/>
          </a:solidFill>
          <a:ln w="9525">
            <a:noFill/>
            <a:miter lim="800000"/>
            <a:headEnd/>
            <a:tailEnd/>
          </a:ln>
          <a:effectLst>
            <a:outerShdw dist="35921" dir="2700000" algn="ctr" rotWithShape="0">
              <a:srgbClr val="808080">
                <a:alpha val="50000"/>
              </a:srgbClr>
            </a:outerShdw>
          </a:effectLst>
        </p:spPr>
        <p:txBody>
          <a:bodyPr lIns="36000" tIns="36000" rIns="36000" bIns="36000" anchor="ctr" anchorCtr="1"/>
          <a:lstStyle/>
          <a:p>
            <a:pPr algn="ctr">
              <a:spcBef>
                <a:spcPct val="0"/>
              </a:spcBef>
              <a:buClr>
                <a:schemeClr val="tx2"/>
              </a:buClr>
              <a:buFont typeface="Wingdings" pitchFamily="2" charset="2"/>
              <a:buNone/>
              <a:defRPr/>
            </a:pPr>
            <a:r>
              <a:rPr lang="bg-BG" sz="1400" b="0" dirty="0">
                <a:solidFill>
                  <a:srgbClr val="FFFFFF"/>
                </a:solidFill>
                <a:latin typeface="Arial" charset="0"/>
              </a:rPr>
              <a:t>НЕК ЕАД</a:t>
            </a:r>
            <a:endParaRPr lang="en-US" sz="1400" b="0" dirty="0">
              <a:solidFill>
                <a:srgbClr val="FFFFFF"/>
              </a:solidFill>
              <a:latin typeface="Arial" charset="0"/>
            </a:endParaRPr>
          </a:p>
        </p:txBody>
      </p:sp>
      <p:cxnSp>
        <p:nvCxnSpPr>
          <p:cNvPr id="15390" name="AutoShape 37"/>
          <p:cNvCxnSpPr>
            <a:cxnSpLocks noChangeShapeType="1"/>
            <a:stCxn id="1632261" idx="2"/>
            <a:endCxn id="1632274" idx="0"/>
          </p:cNvCxnSpPr>
          <p:nvPr/>
        </p:nvCxnSpPr>
        <p:spPr bwMode="auto">
          <a:xfrm rot="5400000">
            <a:off x="2432562" y="2685957"/>
            <a:ext cx="1133439" cy="2907556"/>
          </a:xfrm>
          <a:prstGeom prst="bentConnector3">
            <a:avLst>
              <a:gd name="adj1" fmla="val 50000"/>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cxnSp>
      <p:cxnSp>
        <p:nvCxnSpPr>
          <p:cNvPr id="15391" name="AutoShape 40"/>
          <p:cNvCxnSpPr>
            <a:cxnSpLocks noChangeShapeType="1"/>
            <a:stCxn id="1632261" idx="2"/>
            <a:endCxn id="1632276" idx="0"/>
          </p:cNvCxnSpPr>
          <p:nvPr/>
        </p:nvCxnSpPr>
        <p:spPr bwMode="auto">
          <a:xfrm rot="5400000">
            <a:off x="3097800" y="3316863"/>
            <a:ext cx="1099106" cy="1611412"/>
          </a:xfrm>
          <a:prstGeom prst="bentConnector3">
            <a:avLst>
              <a:gd name="adj1" fmla="val 50000"/>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cxnSp>
      <p:cxnSp>
        <p:nvCxnSpPr>
          <p:cNvPr id="15393" name="AutoShape 42"/>
          <p:cNvCxnSpPr>
            <a:cxnSpLocks noChangeShapeType="1"/>
            <a:stCxn id="1632261" idx="2"/>
            <a:endCxn id="1632278" idx="0"/>
          </p:cNvCxnSpPr>
          <p:nvPr/>
        </p:nvCxnSpPr>
        <p:spPr bwMode="auto">
          <a:xfrm rot="16200000" flipH="1">
            <a:off x="4305972" y="3720103"/>
            <a:ext cx="1134327" cy="840152"/>
          </a:xfrm>
          <a:prstGeom prst="bentConnector3">
            <a:avLst>
              <a:gd name="adj1" fmla="val 50000"/>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cxnSp>
      <p:cxnSp>
        <p:nvCxnSpPr>
          <p:cNvPr id="15394" name="AutoShape 44"/>
          <p:cNvCxnSpPr>
            <a:cxnSpLocks noChangeShapeType="1"/>
            <a:stCxn id="1632261" idx="2"/>
            <a:endCxn id="1632275" idx="0"/>
          </p:cNvCxnSpPr>
          <p:nvPr/>
        </p:nvCxnSpPr>
        <p:spPr bwMode="auto">
          <a:xfrm rot="16200000" flipH="1">
            <a:off x="5267532" y="2758542"/>
            <a:ext cx="1152128" cy="2781075"/>
          </a:xfrm>
          <a:prstGeom prst="bentConnector3">
            <a:avLst>
              <a:gd name="adj1" fmla="val 50000"/>
            </a:avLst>
          </a:prstGeom>
          <a:noFill/>
          <a:ln w="19050">
            <a:solidFill>
              <a:srgbClr val="800000"/>
            </a:solidFill>
            <a:miter lim="800000"/>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endCxn id="1632277" idx="0"/>
          </p:cNvCxnSpPr>
          <p:nvPr/>
        </p:nvCxnSpPr>
        <p:spPr>
          <a:xfrm>
            <a:off x="4078165" y="4122568"/>
            <a:ext cx="1" cy="54955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93575" y="5733256"/>
            <a:ext cx="114996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Verdana" pitchFamily="34" charset="0"/>
                <a:ea typeface="Verdana" pitchFamily="34" charset="0"/>
                <a:cs typeface="Verdana" pitchFamily="34" charset="0"/>
              </a:rPr>
              <a:t>1620 </a:t>
            </a:r>
            <a:r>
              <a:rPr lang="en-US" sz="1400" b="1" dirty="0" smtClean="0">
                <a:solidFill>
                  <a:srgbClr val="002060"/>
                </a:solidFill>
                <a:latin typeface="Verdana" pitchFamily="34" charset="0"/>
                <a:ea typeface="Verdana" pitchFamily="34" charset="0"/>
                <a:cs typeface="Verdana" pitchFamily="34" charset="0"/>
              </a:rPr>
              <a:t>MW</a:t>
            </a:r>
            <a:endParaRPr lang="bg-BG" sz="1400" dirty="0">
              <a:solidFill>
                <a:srgbClr val="002060"/>
              </a:solidFill>
              <a:latin typeface="Verdana" pitchFamily="34" charset="0"/>
              <a:ea typeface="Verdana" pitchFamily="34" charset="0"/>
              <a:cs typeface="Verdana" pitchFamily="34" charset="0"/>
            </a:endParaRPr>
          </a:p>
        </p:txBody>
      </p:sp>
      <p:sp>
        <p:nvSpPr>
          <p:cNvPr id="3" name="Rectangle 2"/>
          <p:cNvSpPr/>
          <p:nvPr/>
        </p:nvSpPr>
        <p:spPr>
          <a:xfrm>
            <a:off x="3641236" y="5733256"/>
            <a:ext cx="9361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400" b="1" dirty="0" smtClean="0">
                <a:solidFill>
                  <a:srgbClr val="002060"/>
                </a:solidFill>
                <a:latin typeface="Verdana" pitchFamily="34" charset="0"/>
                <a:ea typeface="Verdana" pitchFamily="34" charset="0"/>
                <a:cs typeface="Verdana" pitchFamily="34" charset="0"/>
              </a:rPr>
              <a:t>200</a:t>
            </a:r>
            <a:r>
              <a:rPr lang="en-US" sz="1400" b="1" dirty="0" smtClean="0">
                <a:solidFill>
                  <a:srgbClr val="002060"/>
                </a:solidFill>
                <a:latin typeface="Verdana" pitchFamily="34" charset="0"/>
                <a:ea typeface="Verdana" pitchFamily="34" charset="0"/>
                <a:cs typeface="Verdana" pitchFamily="34" charset="0"/>
              </a:rPr>
              <a:t>0 </a:t>
            </a:r>
            <a:r>
              <a:rPr lang="en-US" sz="1400" b="1" dirty="0">
                <a:solidFill>
                  <a:srgbClr val="002060"/>
                </a:solidFill>
                <a:latin typeface="Verdana" pitchFamily="34" charset="0"/>
                <a:ea typeface="Verdana" pitchFamily="34" charset="0"/>
                <a:cs typeface="Verdana" pitchFamily="34" charset="0"/>
              </a:rPr>
              <a:t>MW</a:t>
            </a:r>
            <a:endParaRPr lang="bg-BG" sz="1400" dirty="0">
              <a:solidFill>
                <a:srgbClr val="002060"/>
              </a:solidFill>
              <a:latin typeface="Verdana" pitchFamily="34" charset="0"/>
              <a:ea typeface="Verdana" pitchFamily="34" charset="0"/>
              <a:cs typeface="Verdana" pitchFamily="34" charset="0"/>
            </a:endParaRPr>
          </a:p>
        </p:txBody>
      </p:sp>
      <p:sp>
        <p:nvSpPr>
          <p:cNvPr id="4" name="Rectangle 3"/>
          <p:cNvSpPr/>
          <p:nvPr/>
        </p:nvSpPr>
        <p:spPr>
          <a:xfrm>
            <a:off x="4932040" y="5733256"/>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g-BG" sz="1200" b="1" dirty="0">
                <a:solidFill>
                  <a:srgbClr val="002060"/>
                </a:solidFill>
                <a:latin typeface="Verdana" pitchFamily="34" charset="0"/>
                <a:ea typeface="Verdana" pitchFamily="34" charset="0"/>
                <a:cs typeface="Verdana" pitchFamily="34" charset="0"/>
              </a:rPr>
              <a:t>2713 </a:t>
            </a:r>
            <a:r>
              <a:rPr lang="bg-BG" sz="1200" b="1" dirty="0" smtClean="0">
                <a:solidFill>
                  <a:srgbClr val="002060"/>
                </a:solidFill>
                <a:latin typeface="Verdana" pitchFamily="34" charset="0"/>
                <a:ea typeface="Verdana" pitchFamily="34" charset="0"/>
                <a:cs typeface="Verdana" pitchFamily="34" charset="0"/>
              </a:rPr>
              <a:t>MW</a:t>
            </a:r>
            <a:endParaRPr lang="bg-BG" sz="1200" b="1" dirty="0">
              <a:solidFill>
                <a:srgbClr val="002060"/>
              </a:solidFill>
              <a:latin typeface="Verdana" pitchFamily="34" charset="0"/>
              <a:ea typeface="Verdana" pitchFamily="34" charset="0"/>
              <a:cs typeface="Verdana" pitchFamily="34" charset="0"/>
            </a:endParaRPr>
          </a:p>
        </p:txBody>
      </p:sp>
      <p:cxnSp>
        <p:nvCxnSpPr>
          <p:cNvPr id="12" name="Straight Connector 11"/>
          <p:cNvCxnSpPr/>
          <p:nvPr/>
        </p:nvCxnSpPr>
        <p:spPr>
          <a:xfrm>
            <a:off x="2555776" y="5521434"/>
            <a:ext cx="0" cy="2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51920" y="5521434"/>
            <a:ext cx="0" cy="2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6056" y="5574456"/>
            <a:ext cx="0" cy="15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04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3600" dirty="0" smtClean="0">
                <a:latin typeface="+mn-lt"/>
              </a:rPr>
              <a:t>V</a:t>
            </a:r>
            <a:r>
              <a:rPr lang="bg-BG" sz="3600" dirty="0" smtClean="0">
                <a:latin typeface="+mn-lt"/>
              </a:rPr>
              <a:t>. Плащане, фактури и  още нещо</a:t>
            </a:r>
            <a:endParaRPr lang="bg-BG" sz="3600" dirty="0">
              <a:latin typeface="+mn-lt"/>
            </a:endParaRPr>
          </a:p>
        </p:txBody>
      </p:sp>
      <p:sp>
        <p:nvSpPr>
          <p:cNvPr id="5" name="Content Placeholder 4"/>
          <p:cNvSpPr>
            <a:spLocks noGrp="1"/>
          </p:cNvSpPr>
          <p:nvPr>
            <p:ph sz="quarter" idx="13"/>
          </p:nvPr>
        </p:nvSpPr>
        <p:spPr>
          <a:xfrm>
            <a:off x="251520" y="1340768"/>
            <a:ext cx="3240360" cy="5688632"/>
          </a:xfrm>
        </p:spPr>
        <p:txBody>
          <a:bodyPr>
            <a:normAutofit/>
          </a:bodyPr>
          <a:lstStyle/>
          <a:p>
            <a:pPr>
              <a:buFont typeface="Wingdings" panose="05000000000000000000" pitchFamily="2" charset="2"/>
              <a:buChar char="q"/>
            </a:pPr>
            <a:r>
              <a:rPr lang="bg-BG" sz="1800" dirty="0"/>
              <a:t>На кого ще </a:t>
            </a:r>
            <a:r>
              <a:rPr lang="bg-BG" sz="1800" dirty="0" smtClean="0"/>
              <a:t>плащаме?</a:t>
            </a:r>
          </a:p>
          <a:p>
            <a:pPr>
              <a:buFont typeface="Wingdings" panose="05000000000000000000" pitchFamily="2" charset="2"/>
              <a:buChar char="q"/>
            </a:pPr>
            <a:endParaRPr lang="bg-BG" sz="1800" dirty="0"/>
          </a:p>
          <a:p>
            <a:pPr lvl="0">
              <a:buFont typeface="Wingdings" panose="05000000000000000000" pitchFamily="2" charset="2"/>
              <a:buChar char="q"/>
            </a:pPr>
            <a:endParaRPr lang="bg-BG" sz="1800" dirty="0" smtClean="0"/>
          </a:p>
          <a:p>
            <a:pPr lvl="0">
              <a:buFont typeface="Wingdings" panose="05000000000000000000" pitchFamily="2" charset="2"/>
              <a:buChar char="q"/>
            </a:pPr>
            <a:endParaRPr lang="bg-BG" sz="1800" dirty="0"/>
          </a:p>
          <a:p>
            <a:pPr lvl="0">
              <a:buFont typeface="Wingdings" panose="05000000000000000000" pitchFamily="2" charset="2"/>
              <a:buChar char="q"/>
            </a:pPr>
            <a:endParaRPr lang="en-US" sz="1800" dirty="0" smtClean="0"/>
          </a:p>
          <a:p>
            <a:pPr lvl="0">
              <a:buFont typeface="Wingdings" panose="05000000000000000000" pitchFamily="2" charset="2"/>
              <a:buChar char="q"/>
            </a:pPr>
            <a:endParaRPr lang="bg-BG" sz="1800" dirty="0" smtClean="0"/>
          </a:p>
          <a:p>
            <a:pPr lvl="0">
              <a:buFont typeface="Wingdings" panose="05000000000000000000" pitchFamily="2" charset="2"/>
              <a:buChar char="q"/>
            </a:pPr>
            <a:endParaRPr lang="bg-BG" sz="1800" dirty="0" smtClean="0"/>
          </a:p>
          <a:p>
            <a:pPr lvl="0">
              <a:buFont typeface="Wingdings" panose="05000000000000000000" pitchFamily="2" charset="2"/>
              <a:buChar char="q"/>
            </a:pPr>
            <a:r>
              <a:rPr lang="bg-BG" sz="1800" dirty="0" smtClean="0"/>
              <a:t>Кой </a:t>
            </a:r>
            <a:r>
              <a:rPr lang="bg-BG" sz="1800" dirty="0"/>
              <a:t>ще прави изключванията при неплащане</a:t>
            </a:r>
            <a:r>
              <a:rPr lang="bg-BG" sz="1800" dirty="0" smtClean="0"/>
              <a:t>?</a:t>
            </a:r>
          </a:p>
          <a:p>
            <a:pPr lvl="0">
              <a:buFont typeface="Wingdings" panose="05000000000000000000" pitchFamily="2" charset="2"/>
              <a:buChar char="q"/>
            </a:pPr>
            <a:endParaRPr lang="bg-BG" sz="1800" dirty="0"/>
          </a:p>
          <a:p>
            <a:pPr lvl="0">
              <a:buFont typeface="Wingdings" panose="05000000000000000000" pitchFamily="2" charset="2"/>
              <a:buChar char="q"/>
            </a:pPr>
            <a:endParaRPr lang="bg-BG" sz="1800" dirty="0" smtClean="0"/>
          </a:p>
          <a:p>
            <a:pPr lvl="0">
              <a:buFont typeface="Wingdings" panose="05000000000000000000" pitchFamily="2" charset="2"/>
              <a:buChar char="q"/>
            </a:pPr>
            <a:endParaRPr lang="bg-BG" sz="1800" dirty="0" smtClean="0"/>
          </a:p>
          <a:p>
            <a:pPr>
              <a:buFont typeface="Wingdings" panose="05000000000000000000" pitchFamily="2" charset="2"/>
              <a:buChar char="q"/>
            </a:pPr>
            <a:r>
              <a:rPr lang="bg-BG" sz="1800" dirty="0"/>
              <a:t>Какво става, ако избраният доставчик фалира?</a:t>
            </a:r>
          </a:p>
          <a:p>
            <a:pPr lvl="0">
              <a:buFont typeface="Wingdings" panose="05000000000000000000" pitchFamily="2" charset="2"/>
              <a:buChar char="q"/>
            </a:pPr>
            <a:endParaRPr lang="bg-BG" sz="1800" dirty="0" smtClean="0"/>
          </a:p>
          <a:p>
            <a:pPr>
              <a:buFont typeface="Wingdings" panose="05000000000000000000" pitchFamily="2" charset="2"/>
              <a:buChar char="q"/>
            </a:pPr>
            <a:endParaRPr lang="bg-BG" sz="1800" dirty="0"/>
          </a:p>
        </p:txBody>
      </p:sp>
      <p:sp>
        <p:nvSpPr>
          <p:cNvPr id="6" name="Content Placeholder 5"/>
          <p:cNvSpPr>
            <a:spLocks noGrp="1"/>
          </p:cNvSpPr>
          <p:nvPr>
            <p:ph sz="quarter" idx="14"/>
          </p:nvPr>
        </p:nvSpPr>
        <p:spPr>
          <a:xfrm>
            <a:off x="3491880" y="1124744"/>
            <a:ext cx="5544616" cy="5688632"/>
          </a:xfrm>
        </p:spPr>
        <p:txBody>
          <a:bodyPr>
            <a:normAutofit lnSpcReduction="10000"/>
          </a:bodyPr>
          <a:lstStyle/>
          <a:p>
            <a:pPr algn="just">
              <a:buFont typeface="Wingdings" panose="05000000000000000000" pitchFamily="2" charset="2"/>
              <a:buChar char="ü"/>
            </a:pPr>
            <a:endParaRPr lang="bg-BG" sz="1400" dirty="0" smtClean="0"/>
          </a:p>
          <a:p>
            <a:pPr algn="just">
              <a:buClr>
                <a:srgbClr val="002060"/>
              </a:buClr>
              <a:buFont typeface="Wingdings" pitchFamily="2" charset="2"/>
              <a:buChar char="ü"/>
            </a:pPr>
            <a:r>
              <a:rPr lang="bg-BG" sz="1400" dirty="0" smtClean="0">
                <a:solidFill>
                  <a:schemeClr val="tx1">
                    <a:lumMod val="85000"/>
                    <a:lumOff val="15000"/>
                  </a:schemeClr>
                </a:solidFill>
              </a:rPr>
              <a:t>На свободния пазар всеки клиент може да се договори със своя доставчик как ще му заплаща консумираната енергия и мрежовите услуги</a:t>
            </a:r>
            <a:r>
              <a:rPr lang="bg-BG" sz="1400" dirty="0" smtClean="0"/>
              <a:t>. </a:t>
            </a:r>
          </a:p>
          <a:p>
            <a:pPr algn="just">
              <a:buClr>
                <a:srgbClr val="002060"/>
              </a:buClr>
              <a:buFont typeface="Wingdings" pitchFamily="2" charset="2"/>
              <a:buChar char="ü"/>
            </a:pPr>
            <a:r>
              <a:rPr lang="bg-BG" sz="1400" dirty="0" smtClean="0"/>
              <a:t>В </a:t>
            </a:r>
            <a:r>
              <a:rPr lang="bg-BG" sz="1400" dirty="0">
                <a:solidFill>
                  <a:srgbClr val="002060"/>
                </a:solidFill>
              </a:rPr>
              <a:t>зависимост от </a:t>
            </a:r>
            <a:r>
              <a:rPr lang="bg-BG" sz="1400" dirty="0" smtClean="0">
                <a:solidFill>
                  <a:srgbClr val="002060"/>
                </a:solidFill>
              </a:rPr>
              <a:t>договора с търговеца е възможно:</a:t>
            </a:r>
          </a:p>
          <a:p>
            <a:pPr lvl="1" algn="just">
              <a:buClr>
                <a:srgbClr val="002060"/>
              </a:buClr>
              <a:buFont typeface="Wingdings" pitchFamily="2" charset="2"/>
              <a:buChar char="ü"/>
            </a:pPr>
            <a:r>
              <a:rPr lang="bg-BG" sz="1300" dirty="0" smtClean="0">
                <a:solidFill>
                  <a:srgbClr val="002060"/>
                </a:solidFill>
              </a:rPr>
              <a:t>Консумираната енергия да се заплаща на доставчика, а мрежовите услуги на мрежовия оператор</a:t>
            </a:r>
          </a:p>
          <a:p>
            <a:pPr lvl="1" algn="just">
              <a:buClr>
                <a:srgbClr val="002060"/>
              </a:buClr>
              <a:buFont typeface="Wingdings" pitchFamily="2" charset="2"/>
              <a:buChar char="ü"/>
            </a:pPr>
            <a:r>
              <a:rPr lang="bg-BG" sz="1300" dirty="0" smtClean="0">
                <a:solidFill>
                  <a:srgbClr val="002060"/>
                </a:solidFill>
              </a:rPr>
              <a:t>Енергията и мрежовите услуги да се заплащат на търговеца, който след това се разплаща с мрежовия оператор</a:t>
            </a:r>
            <a:r>
              <a:rPr lang="bg-BG" sz="1300" u="sng" dirty="0" smtClean="0">
                <a:solidFill>
                  <a:srgbClr val="002060"/>
                </a:solidFill>
              </a:rPr>
              <a:t>. </a:t>
            </a:r>
          </a:p>
          <a:p>
            <a:pPr lvl="0" algn="just">
              <a:buClr>
                <a:srgbClr val="002060"/>
              </a:buClr>
              <a:buFont typeface="Wingdings" pitchFamily="2" charset="2"/>
              <a:buChar char="ü"/>
            </a:pPr>
            <a:endParaRPr lang="bg-BG" sz="1400" dirty="0" smtClean="0">
              <a:solidFill>
                <a:srgbClr val="002060"/>
              </a:solidFill>
            </a:endParaRPr>
          </a:p>
          <a:p>
            <a:pPr lvl="0" algn="just">
              <a:buClr>
                <a:srgbClr val="002060"/>
              </a:buClr>
              <a:buFont typeface="Wingdings" pitchFamily="2" charset="2"/>
              <a:buChar char="ü"/>
            </a:pPr>
            <a:r>
              <a:rPr lang="bg-BG" sz="1400" dirty="0" smtClean="0"/>
              <a:t>Търговците </a:t>
            </a:r>
            <a:r>
              <a:rPr lang="bg-BG" sz="1400" dirty="0"/>
              <a:t>на свободен пазар имат право да поискат от оператора на електроразпределителна мрежа да </a:t>
            </a:r>
            <a:r>
              <a:rPr lang="bg-BG" sz="1400" dirty="0" smtClean="0"/>
              <a:t>бъде </a:t>
            </a:r>
            <a:r>
              <a:rPr lang="bg-BG" sz="1400" dirty="0"/>
              <a:t>спряно снабдяването </a:t>
            </a:r>
            <a:r>
              <a:rPr lang="bg-BG" sz="1400" dirty="0" smtClean="0"/>
              <a:t>на даден клиент за неизпълнение на договора. </a:t>
            </a:r>
            <a:r>
              <a:rPr lang="bg-BG" sz="1400" dirty="0"/>
              <a:t>В този случай мрежовият оператор е задължен да </a:t>
            </a:r>
            <a:r>
              <a:rPr lang="bg-BG" sz="1400" dirty="0">
                <a:solidFill>
                  <a:srgbClr val="002060"/>
                </a:solidFill>
              </a:rPr>
              <a:t>изпълни заявката на доставчика и временно да преустанови </a:t>
            </a:r>
            <a:r>
              <a:rPr lang="bg-BG" sz="1400" dirty="0" smtClean="0">
                <a:solidFill>
                  <a:srgbClr val="002060"/>
                </a:solidFill>
              </a:rPr>
              <a:t>снабдяването с електрическа </a:t>
            </a:r>
            <a:r>
              <a:rPr lang="bg-BG" sz="1400" dirty="0">
                <a:solidFill>
                  <a:srgbClr val="002060"/>
                </a:solidFill>
              </a:rPr>
              <a:t>енергия </a:t>
            </a:r>
            <a:r>
              <a:rPr lang="bg-BG" sz="1400" dirty="0" smtClean="0">
                <a:solidFill>
                  <a:srgbClr val="002060"/>
                </a:solidFill>
              </a:rPr>
              <a:t> до обекта на клиента. Същото важи и за възстановяването на захранване.</a:t>
            </a:r>
            <a:endParaRPr lang="en-US" sz="1400" dirty="0" smtClean="0">
              <a:solidFill>
                <a:srgbClr val="002060"/>
              </a:solidFill>
            </a:endParaRPr>
          </a:p>
          <a:p>
            <a:pPr lvl="0" algn="just">
              <a:buClr>
                <a:srgbClr val="002060"/>
              </a:buClr>
              <a:buFont typeface="Wingdings" pitchFamily="2" charset="2"/>
              <a:buChar char="ü"/>
            </a:pPr>
            <a:endParaRPr lang="bg-BG" sz="1400" dirty="0" smtClean="0">
              <a:solidFill>
                <a:srgbClr val="0070C0"/>
              </a:solidFill>
            </a:endParaRPr>
          </a:p>
          <a:p>
            <a:pPr lvl="0" algn="just">
              <a:buClr>
                <a:srgbClr val="002060"/>
              </a:buClr>
              <a:buFont typeface="Wingdings" pitchFamily="2" charset="2"/>
              <a:buChar char="ü"/>
            </a:pPr>
            <a:r>
              <a:rPr lang="bg-BG" sz="1400" dirty="0" smtClean="0">
                <a:solidFill>
                  <a:srgbClr val="002060"/>
                </a:solidFill>
              </a:rPr>
              <a:t>Нормативната </a:t>
            </a:r>
            <a:r>
              <a:rPr lang="bg-BG" sz="1400" dirty="0">
                <a:solidFill>
                  <a:srgbClr val="002060"/>
                </a:solidFill>
              </a:rPr>
              <a:t>уредба </a:t>
            </a:r>
            <a:r>
              <a:rPr lang="bg-BG" sz="1400" dirty="0" smtClean="0">
                <a:solidFill>
                  <a:srgbClr val="002060"/>
                </a:solidFill>
              </a:rPr>
              <a:t>предвижда, че когато клиент по една или друга независеща от него причина остане без доставка на енергия, Доставчикът от последна инстанция е задължен да го снабдява с енергия до момента, в който клиентът си намери нов доставчик на свободния пазар. </a:t>
            </a:r>
            <a:endParaRPr lang="en-US" sz="1400" dirty="0" smtClean="0">
              <a:solidFill>
                <a:srgbClr val="002060"/>
              </a:solidFill>
            </a:endParaRPr>
          </a:p>
          <a:p>
            <a:pPr lvl="0" algn="just">
              <a:buFont typeface="Wingdings" panose="05000000000000000000" pitchFamily="2" charset="2"/>
              <a:buChar char="ü"/>
            </a:pPr>
            <a:endParaRPr lang="bg-BG" sz="1400" dirty="0" smtClean="0">
              <a:solidFill>
                <a:srgbClr val="FF0000"/>
              </a:solidFill>
            </a:endParaRPr>
          </a:p>
          <a:p>
            <a:pPr marL="0" lvl="0" indent="0" algn="just">
              <a:buNone/>
            </a:pPr>
            <a:r>
              <a:rPr lang="bg-BG" sz="1400" dirty="0" smtClean="0"/>
              <a:t> </a:t>
            </a:r>
            <a:endParaRPr lang="bg-BG" sz="1400" dirty="0"/>
          </a:p>
          <a:p>
            <a:pPr hangingPunct="0">
              <a:buFont typeface="Wingdings" panose="05000000000000000000" pitchFamily="2" charset="2"/>
              <a:buChar char="ü"/>
            </a:pPr>
            <a:endParaRPr lang="bg-BG" sz="1400" dirty="0"/>
          </a:p>
          <a:p>
            <a:pPr algn="just">
              <a:buFont typeface="Wingdings" panose="05000000000000000000" pitchFamily="2" charset="2"/>
              <a:buChar char="ü"/>
            </a:pPr>
            <a:endParaRPr lang="bg-BG" sz="1400" dirty="0"/>
          </a:p>
          <a:p>
            <a:pPr lvl="0" algn="just">
              <a:buFont typeface="Wingdings" panose="05000000000000000000" pitchFamily="2" charset="2"/>
              <a:buChar char="ü"/>
            </a:pPr>
            <a:endParaRPr lang="bg-BG" sz="1400" dirty="0"/>
          </a:p>
          <a:p>
            <a:pPr algn="just">
              <a:buFont typeface="Wingdings" panose="05000000000000000000" pitchFamily="2" charset="2"/>
              <a:buChar char="ü"/>
            </a:pPr>
            <a:endParaRPr lang="bg-BG" sz="1400" dirty="0"/>
          </a:p>
        </p:txBody>
      </p:sp>
      <p:sp>
        <p:nvSpPr>
          <p:cNvPr id="3" name="Slide Number Placeholder 2"/>
          <p:cNvSpPr>
            <a:spLocks noGrp="1"/>
          </p:cNvSpPr>
          <p:nvPr>
            <p:ph type="sldNum" sz="quarter" idx="12"/>
          </p:nvPr>
        </p:nvSpPr>
        <p:spPr>
          <a:xfrm>
            <a:off x="7982174" y="6237312"/>
            <a:ext cx="1161826" cy="365125"/>
          </a:xfrm>
        </p:spPr>
        <p:txBody>
          <a:bodyPr/>
          <a:lstStyle/>
          <a:p>
            <a:fld id="{32852908-A423-47DA-9A27-52432AC0FEF4}" type="slidenum">
              <a:rPr lang="bg-BG" smtClean="0"/>
              <a:t>14</a:t>
            </a:fld>
            <a:endParaRPr lang="bg-BG" dirty="0"/>
          </a:p>
        </p:txBody>
      </p:sp>
    </p:spTree>
    <p:extLst>
      <p:ext uri="{BB962C8B-B14F-4D97-AF65-F5344CB8AC3E}">
        <p14:creationId xmlns:p14="http://schemas.microsoft.com/office/powerpoint/2010/main" val="233483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V</a:t>
            </a:r>
            <a:r>
              <a:rPr lang="en-US" sz="3600" dirty="0">
                <a:latin typeface="+mn-lt"/>
              </a:rPr>
              <a:t>I</a:t>
            </a:r>
            <a:r>
              <a:rPr lang="bg-BG" sz="3600" dirty="0" smtClean="0">
                <a:latin typeface="+mn-lt"/>
              </a:rPr>
              <a:t>. </a:t>
            </a:r>
            <a:r>
              <a:rPr lang="bg-BG" sz="3600" dirty="0">
                <a:latin typeface="+mn-lt"/>
              </a:rPr>
              <a:t>Мрежови </a:t>
            </a:r>
            <a:r>
              <a:rPr lang="bg-BG" sz="3600" dirty="0" smtClean="0">
                <a:latin typeface="+mn-lt"/>
              </a:rPr>
              <a:t>услуги</a:t>
            </a:r>
            <a:endParaRPr lang="bg-BG" sz="3600" dirty="0">
              <a:latin typeface="+mn-lt"/>
            </a:endParaRPr>
          </a:p>
        </p:txBody>
      </p:sp>
      <p:sp>
        <p:nvSpPr>
          <p:cNvPr id="3" name="Content Placeholder 2"/>
          <p:cNvSpPr>
            <a:spLocks noGrp="1"/>
          </p:cNvSpPr>
          <p:nvPr>
            <p:ph sz="quarter" idx="13"/>
          </p:nvPr>
        </p:nvSpPr>
        <p:spPr>
          <a:xfrm>
            <a:off x="323528" y="1600200"/>
            <a:ext cx="3672408" cy="4525963"/>
          </a:xfrm>
        </p:spPr>
        <p:txBody>
          <a:bodyPr>
            <a:normAutofit fontScale="92500" lnSpcReduction="10000"/>
          </a:bodyPr>
          <a:lstStyle/>
          <a:p>
            <a:pPr>
              <a:buClr>
                <a:srgbClr val="002060"/>
              </a:buClr>
              <a:buFont typeface="Wingdings" panose="05000000000000000000" pitchFamily="2" charset="2"/>
              <a:buChar char="q"/>
            </a:pPr>
            <a:r>
              <a:rPr lang="bg-BG" sz="1800" dirty="0"/>
              <a:t>Когато си сменяме доставчика на електрическа енергия, сменяме ли си и доставчика на мрежови услуги</a:t>
            </a:r>
            <a:r>
              <a:rPr lang="bg-BG" sz="1800" dirty="0" smtClean="0"/>
              <a:t>?</a:t>
            </a:r>
          </a:p>
          <a:p>
            <a:pPr>
              <a:buFont typeface="Wingdings" panose="05000000000000000000" pitchFamily="2" charset="2"/>
              <a:buChar char="q"/>
            </a:pPr>
            <a:endParaRPr lang="bg-BG" sz="1800" dirty="0"/>
          </a:p>
          <a:p>
            <a:pPr lvl="0">
              <a:buClr>
                <a:srgbClr val="002060"/>
              </a:buClr>
              <a:buFont typeface="Wingdings" panose="05000000000000000000" pitchFamily="2" charset="2"/>
              <a:buChar char="q"/>
            </a:pPr>
            <a:r>
              <a:rPr lang="bg-BG" sz="1800" dirty="0"/>
              <a:t>Ако има авария, на кого да се обадя? </a:t>
            </a:r>
            <a:endParaRPr lang="bg-BG" sz="1800" dirty="0" smtClean="0"/>
          </a:p>
          <a:p>
            <a:pPr lvl="0">
              <a:buFont typeface="Wingdings" panose="05000000000000000000" pitchFamily="2" charset="2"/>
              <a:buChar char="q"/>
            </a:pPr>
            <a:endParaRPr lang="bg-BG" sz="1800" dirty="0" smtClean="0"/>
          </a:p>
          <a:p>
            <a:pPr lvl="0">
              <a:buFont typeface="Wingdings" panose="05000000000000000000" pitchFamily="2" charset="2"/>
              <a:buChar char="q"/>
            </a:pPr>
            <a:endParaRPr lang="bg-BG" sz="1800" dirty="0" smtClean="0"/>
          </a:p>
          <a:p>
            <a:pPr lvl="0">
              <a:buClr>
                <a:srgbClr val="002060"/>
              </a:buClr>
              <a:buFont typeface="Wingdings" panose="05000000000000000000" pitchFamily="2" charset="2"/>
              <a:buChar char="q"/>
            </a:pPr>
            <a:r>
              <a:rPr lang="bg-BG" sz="1800" dirty="0" smtClean="0"/>
              <a:t>Новите </a:t>
            </a:r>
            <a:r>
              <a:rPr lang="bg-BG" sz="1800" dirty="0"/>
              <a:t>доставчици ще преустановяват ли снабдяването с електрическа енергия, ако не успеем да си платим навреме? </a:t>
            </a:r>
            <a:endParaRPr lang="bg-BG" sz="1800" dirty="0" smtClean="0"/>
          </a:p>
          <a:p>
            <a:pPr marL="0" lvl="0" indent="0">
              <a:buNone/>
            </a:pPr>
            <a:endParaRPr lang="bg-BG" sz="1800" dirty="0"/>
          </a:p>
          <a:p>
            <a:pPr lvl="0">
              <a:buClr>
                <a:srgbClr val="002060"/>
              </a:buClr>
              <a:buFont typeface="Wingdings" panose="05000000000000000000" pitchFamily="2" charset="2"/>
              <a:buChar char="q"/>
            </a:pPr>
            <a:r>
              <a:rPr lang="bg-BG" sz="1800" dirty="0"/>
              <a:t>Еднакво качество ли ще има електрическата енергия на различните доставчици?</a:t>
            </a:r>
          </a:p>
          <a:p>
            <a:pPr>
              <a:buFont typeface="Wingdings" panose="05000000000000000000" pitchFamily="2" charset="2"/>
              <a:buChar char="q"/>
            </a:pPr>
            <a:endParaRPr lang="bg-BG" sz="1800" dirty="0"/>
          </a:p>
        </p:txBody>
      </p:sp>
      <p:sp>
        <p:nvSpPr>
          <p:cNvPr id="4" name="Content Placeholder 3"/>
          <p:cNvSpPr>
            <a:spLocks noGrp="1"/>
          </p:cNvSpPr>
          <p:nvPr>
            <p:ph sz="quarter" idx="14"/>
          </p:nvPr>
        </p:nvSpPr>
        <p:spPr>
          <a:xfrm>
            <a:off x="3923928" y="1600200"/>
            <a:ext cx="5112568" cy="4925144"/>
          </a:xfrm>
        </p:spPr>
        <p:txBody>
          <a:bodyPr>
            <a:normAutofit fontScale="92500" lnSpcReduction="10000"/>
          </a:bodyPr>
          <a:lstStyle/>
          <a:p>
            <a:pPr algn="just">
              <a:buClr>
                <a:srgbClr val="0070C0"/>
              </a:buClr>
              <a:buFont typeface="Wingdings" panose="05000000000000000000" pitchFamily="2" charset="2"/>
              <a:buChar char="ü"/>
            </a:pPr>
            <a:r>
              <a:rPr lang="bg-BG" sz="1400" dirty="0"/>
              <a:t>Не. При смяната на доставчика на електроенергия не се сменя доставчикът на </a:t>
            </a:r>
            <a:r>
              <a:rPr lang="bg-BG" sz="1400" dirty="0" smtClean="0"/>
              <a:t>мрежови услуги. </a:t>
            </a:r>
            <a:endParaRPr lang="bg-BG" sz="1400" dirty="0" smtClean="0">
              <a:solidFill>
                <a:srgbClr val="FF0000"/>
              </a:solidFill>
            </a:endParaRPr>
          </a:p>
          <a:p>
            <a:pPr algn="just">
              <a:buFont typeface="Wingdings" panose="05000000000000000000" pitchFamily="2" charset="2"/>
              <a:buChar char="ü"/>
            </a:pPr>
            <a:endParaRPr lang="bg-BG" sz="1400" dirty="0" smtClean="0"/>
          </a:p>
          <a:p>
            <a:pPr algn="just">
              <a:buFont typeface="Wingdings" panose="05000000000000000000" pitchFamily="2" charset="2"/>
              <a:buChar char="ü"/>
            </a:pPr>
            <a:endParaRPr lang="bg-BG" sz="1400" dirty="0" smtClean="0"/>
          </a:p>
          <a:p>
            <a:pPr algn="just">
              <a:buFont typeface="Wingdings" panose="05000000000000000000" pitchFamily="2" charset="2"/>
              <a:buChar char="ü"/>
            </a:pPr>
            <a:endParaRPr lang="bg-BG" sz="1400" dirty="0" smtClean="0"/>
          </a:p>
          <a:p>
            <a:pPr marL="0" indent="0" algn="just">
              <a:buNone/>
            </a:pPr>
            <a:endParaRPr lang="bg-BG" sz="1400" dirty="0" smtClean="0"/>
          </a:p>
          <a:p>
            <a:pPr lvl="0" algn="just">
              <a:buClr>
                <a:srgbClr val="0070C0"/>
              </a:buClr>
              <a:buFont typeface="Wingdings" panose="05000000000000000000" pitchFamily="2" charset="2"/>
              <a:buChar char="ü"/>
            </a:pPr>
            <a:r>
              <a:rPr lang="bg-BG" sz="1400" dirty="0" smtClean="0"/>
              <a:t>Всички </a:t>
            </a:r>
            <a:r>
              <a:rPr lang="bg-BG" sz="1400" dirty="0"/>
              <a:t>въпроси и </a:t>
            </a:r>
            <a:r>
              <a:rPr lang="bg-BG" sz="1400" dirty="0" smtClean="0"/>
              <a:t>сигнали, свързани с електрозахранването </a:t>
            </a:r>
            <a:r>
              <a:rPr lang="bg-BG" sz="1400" dirty="0"/>
              <a:t>се отправят към съответния оператор на електроразпределителна мрежа, към </a:t>
            </a:r>
            <a:r>
              <a:rPr lang="bg-BG" sz="1400" dirty="0" smtClean="0"/>
              <a:t>която са присъединени </a:t>
            </a:r>
            <a:r>
              <a:rPr lang="bg-BG" sz="1400" dirty="0"/>
              <a:t>Вашите обекти</a:t>
            </a:r>
            <a:r>
              <a:rPr lang="bg-BG" sz="1400" dirty="0" smtClean="0"/>
              <a:t>.</a:t>
            </a:r>
          </a:p>
          <a:p>
            <a:pPr lvl="0" algn="just">
              <a:buFont typeface="Wingdings" panose="05000000000000000000" pitchFamily="2" charset="2"/>
              <a:buChar char="ü"/>
            </a:pPr>
            <a:endParaRPr lang="bg-BG" sz="1400" dirty="0" smtClean="0"/>
          </a:p>
          <a:p>
            <a:pPr lvl="0" algn="just">
              <a:buFont typeface="Wingdings" panose="05000000000000000000" pitchFamily="2" charset="2"/>
              <a:buChar char="ü"/>
            </a:pPr>
            <a:endParaRPr lang="bg-BG" sz="1400" dirty="0" smtClean="0"/>
          </a:p>
          <a:p>
            <a:pPr algn="just">
              <a:buClr>
                <a:srgbClr val="002060"/>
              </a:buClr>
              <a:buFont typeface="Wingdings" panose="05000000000000000000" pitchFamily="2" charset="2"/>
              <a:buChar char="ü"/>
            </a:pPr>
            <a:r>
              <a:rPr lang="bg-BG" sz="1400" dirty="0" smtClean="0">
                <a:solidFill>
                  <a:srgbClr val="002060"/>
                </a:solidFill>
              </a:rPr>
              <a:t>Срокове за преустановяване на захранването при забава на плащания се договарят при сключване на договора с избрания търговец. </a:t>
            </a:r>
          </a:p>
          <a:p>
            <a:pPr algn="just">
              <a:buFont typeface="Wingdings" panose="05000000000000000000" pitchFamily="2" charset="2"/>
              <a:buChar char="ü"/>
            </a:pPr>
            <a:endParaRPr lang="bg-BG" sz="1400" dirty="0"/>
          </a:p>
          <a:p>
            <a:pPr algn="just">
              <a:buFont typeface="Wingdings" panose="05000000000000000000" pitchFamily="2" charset="2"/>
              <a:buChar char="ü"/>
            </a:pPr>
            <a:endParaRPr lang="bg-BG" sz="1400" dirty="0" smtClean="0"/>
          </a:p>
          <a:p>
            <a:pPr algn="just">
              <a:buFont typeface="Wingdings" panose="05000000000000000000" pitchFamily="2" charset="2"/>
              <a:buChar char="ü"/>
            </a:pPr>
            <a:endParaRPr lang="bg-BG" sz="1400" dirty="0"/>
          </a:p>
          <a:p>
            <a:pPr marL="0" indent="0" algn="just">
              <a:buNone/>
            </a:pPr>
            <a:endParaRPr lang="bg-BG" sz="1400" dirty="0" smtClean="0"/>
          </a:p>
          <a:p>
            <a:pPr lvl="0" algn="just">
              <a:buClr>
                <a:srgbClr val="002060"/>
              </a:buClr>
              <a:buFont typeface="Wingdings" panose="05000000000000000000" pitchFamily="2" charset="2"/>
              <a:buChar char="ü"/>
            </a:pPr>
            <a:r>
              <a:rPr lang="bg-BG" sz="1400" dirty="0" smtClean="0"/>
              <a:t>Да</a:t>
            </a:r>
            <a:r>
              <a:rPr lang="bg-BG" sz="1400" dirty="0"/>
              <a:t>. Качеството на електрическата енергия не зависи </a:t>
            </a:r>
            <a:r>
              <a:rPr lang="bg-BG" sz="1400" dirty="0" smtClean="0"/>
              <a:t>от търговеца</a:t>
            </a:r>
            <a:r>
              <a:rPr lang="bg-BG" sz="1400" dirty="0"/>
              <a:t>, а от състоянието на електроразпределителната и </a:t>
            </a:r>
            <a:r>
              <a:rPr lang="bg-BG" sz="1400" dirty="0" smtClean="0"/>
              <a:t>преносната мрежа. </a:t>
            </a:r>
            <a:r>
              <a:rPr lang="bg-BG" sz="1400" dirty="0"/>
              <a:t>Доставчикът на електроенергия няма влияние </a:t>
            </a:r>
            <a:r>
              <a:rPr lang="bg-BG" sz="1400" dirty="0" smtClean="0"/>
              <a:t>върху качеството </a:t>
            </a:r>
            <a:r>
              <a:rPr lang="bg-BG" sz="1400" dirty="0"/>
              <a:t>на </a:t>
            </a:r>
            <a:r>
              <a:rPr lang="bg-BG" sz="1400" dirty="0" smtClean="0"/>
              <a:t>предоставяната енергия. </a:t>
            </a:r>
            <a:endParaRPr lang="bg-BG" sz="1400" dirty="0"/>
          </a:p>
          <a:p>
            <a:pPr lvl="0" algn="just">
              <a:buFont typeface="Wingdings" panose="05000000000000000000" pitchFamily="2" charset="2"/>
              <a:buChar char="ü"/>
            </a:pPr>
            <a:endParaRPr lang="bg-BG" sz="1400" dirty="0" smtClean="0"/>
          </a:p>
          <a:p>
            <a:pPr lvl="0" algn="just">
              <a:buFont typeface="Wingdings" panose="05000000000000000000" pitchFamily="2" charset="2"/>
              <a:buChar char="ü"/>
            </a:pPr>
            <a:endParaRPr lang="bg-BG" sz="1400" dirty="0"/>
          </a:p>
          <a:p>
            <a:pPr>
              <a:buFont typeface="Wingdings" panose="05000000000000000000" pitchFamily="2" charset="2"/>
              <a:buChar char="ü"/>
            </a:pPr>
            <a:endParaRPr lang="bg-BG" sz="1400" dirty="0"/>
          </a:p>
        </p:txBody>
      </p:sp>
      <p:sp>
        <p:nvSpPr>
          <p:cNvPr id="5" name="Slide Number Placeholder 4"/>
          <p:cNvSpPr>
            <a:spLocks noGrp="1"/>
          </p:cNvSpPr>
          <p:nvPr>
            <p:ph type="sldNum" sz="quarter" idx="12"/>
          </p:nvPr>
        </p:nvSpPr>
        <p:spPr>
          <a:xfrm>
            <a:off x="7740352" y="6237312"/>
            <a:ext cx="1161826" cy="365125"/>
          </a:xfrm>
        </p:spPr>
        <p:txBody>
          <a:bodyPr/>
          <a:lstStyle/>
          <a:p>
            <a:fld id="{32852908-A423-47DA-9A27-52432AC0FEF4}" type="slidenum">
              <a:rPr lang="bg-BG" smtClean="0"/>
              <a:t>15</a:t>
            </a:fld>
            <a:endParaRPr lang="bg-BG" dirty="0"/>
          </a:p>
        </p:txBody>
      </p:sp>
    </p:spTree>
    <p:extLst>
      <p:ext uri="{BB962C8B-B14F-4D97-AF65-F5344CB8AC3E}">
        <p14:creationId xmlns:p14="http://schemas.microsoft.com/office/powerpoint/2010/main" val="1233544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VI</a:t>
            </a:r>
            <a:r>
              <a:rPr lang="en-US" sz="3600" dirty="0">
                <a:latin typeface="+mn-lt"/>
              </a:rPr>
              <a:t>I</a:t>
            </a:r>
            <a:r>
              <a:rPr lang="bg-BG" sz="3600" dirty="0" smtClean="0">
                <a:latin typeface="+mn-lt"/>
              </a:rPr>
              <a:t>. </a:t>
            </a:r>
            <a:r>
              <a:rPr lang="bg-BG" sz="3600" dirty="0">
                <a:latin typeface="+mn-lt"/>
              </a:rPr>
              <a:t>Смяна </a:t>
            </a:r>
            <a:r>
              <a:rPr lang="bg-BG" sz="3600" dirty="0" smtClean="0">
                <a:latin typeface="+mn-lt"/>
              </a:rPr>
              <a:t>на доставчика</a:t>
            </a:r>
            <a:endParaRPr lang="bg-BG" sz="3600" dirty="0">
              <a:latin typeface="+mn-lt"/>
            </a:endParaRPr>
          </a:p>
        </p:txBody>
      </p:sp>
      <p:sp>
        <p:nvSpPr>
          <p:cNvPr id="3" name="Content Placeholder 2"/>
          <p:cNvSpPr>
            <a:spLocks noGrp="1"/>
          </p:cNvSpPr>
          <p:nvPr>
            <p:ph sz="quarter" idx="13"/>
          </p:nvPr>
        </p:nvSpPr>
        <p:spPr>
          <a:xfrm>
            <a:off x="457200" y="1340768"/>
            <a:ext cx="2890664" cy="5256584"/>
          </a:xfrm>
        </p:spPr>
        <p:txBody>
          <a:bodyPr>
            <a:normAutofit/>
          </a:bodyPr>
          <a:lstStyle/>
          <a:p>
            <a:pPr lvl="0">
              <a:buClr>
                <a:srgbClr val="002060"/>
              </a:buClr>
              <a:buFont typeface="Wingdings" panose="05000000000000000000" pitchFamily="2" charset="2"/>
              <a:buChar char="q"/>
            </a:pPr>
            <a:r>
              <a:rPr lang="bg-BG" sz="1700" dirty="0"/>
              <a:t>Задължително ли е всеки да излезе на либерализирания пазар</a:t>
            </a:r>
            <a:r>
              <a:rPr lang="bg-BG" sz="1700" dirty="0" smtClean="0"/>
              <a:t>?</a:t>
            </a:r>
            <a:endParaRPr lang="en-US" sz="1700" dirty="0" smtClean="0"/>
          </a:p>
          <a:p>
            <a:pPr lvl="0">
              <a:buFont typeface="Wingdings" panose="05000000000000000000" pitchFamily="2" charset="2"/>
              <a:buChar char="q"/>
            </a:pPr>
            <a:endParaRPr lang="en-US" sz="1700" dirty="0" smtClean="0"/>
          </a:p>
          <a:p>
            <a:pPr lvl="0">
              <a:buFont typeface="Wingdings" panose="05000000000000000000" pitchFamily="2" charset="2"/>
              <a:buChar char="q"/>
            </a:pPr>
            <a:endParaRPr lang="bg-BG" sz="1700" dirty="0"/>
          </a:p>
          <a:p>
            <a:pPr lvl="0">
              <a:buFont typeface="Wingdings" panose="05000000000000000000" pitchFamily="2" charset="2"/>
              <a:buChar char="q"/>
            </a:pPr>
            <a:r>
              <a:rPr lang="bg-BG" sz="1700" dirty="0"/>
              <a:t>Какво ще </a:t>
            </a:r>
            <a:r>
              <a:rPr lang="bg-BG" sz="1700" dirty="0" smtClean="0"/>
              <a:t>стане, </a:t>
            </a:r>
            <a:r>
              <a:rPr lang="bg-BG" sz="1700" dirty="0"/>
              <a:t>ако не изберем търговец</a:t>
            </a:r>
            <a:r>
              <a:rPr lang="bg-BG" sz="1700" dirty="0" smtClean="0"/>
              <a:t>?</a:t>
            </a:r>
            <a:endParaRPr lang="en-US" sz="1700" dirty="0" smtClean="0"/>
          </a:p>
          <a:p>
            <a:pPr lvl="0">
              <a:buFont typeface="Wingdings" panose="05000000000000000000" pitchFamily="2" charset="2"/>
              <a:buChar char="q"/>
            </a:pPr>
            <a:endParaRPr lang="en-US" sz="1700" dirty="0"/>
          </a:p>
          <a:p>
            <a:pPr marL="0" lvl="0" indent="0">
              <a:buNone/>
            </a:pPr>
            <a:endParaRPr lang="bg-BG" sz="1700" dirty="0" smtClean="0"/>
          </a:p>
          <a:p>
            <a:pPr lvl="0">
              <a:buFont typeface="Wingdings" panose="05000000000000000000" pitchFamily="2" charset="2"/>
              <a:buChar char="q"/>
            </a:pPr>
            <a:r>
              <a:rPr lang="bg-BG" sz="1700" dirty="0" smtClean="0"/>
              <a:t>Как </a:t>
            </a:r>
            <a:r>
              <a:rPr lang="bg-BG" sz="1700" dirty="0"/>
              <a:t>става прехвърлянето от един доставчик на друг? </a:t>
            </a:r>
          </a:p>
          <a:p>
            <a:pPr lvl="0">
              <a:buFont typeface="Wingdings" panose="05000000000000000000" pitchFamily="2" charset="2"/>
              <a:buChar char="q"/>
            </a:pPr>
            <a:endParaRPr lang="en-US" sz="1700" dirty="0" smtClean="0"/>
          </a:p>
          <a:p>
            <a:pPr lvl="0">
              <a:buFont typeface="Wingdings" panose="05000000000000000000" pitchFamily="2" charset="2"/>
              <a:buChar char="q"/>
            </a:pPr>
            <a:endParaRPr lang="en-US" sz="1700" dirty="0"/>
          </a:p>
          <a:p>
            <a:pPr marL="0" lvl="0" indent="0">
              <a:buNone/>
            </a:pPr>
            <a:endParaRPr lang="bg-BG" sz="1700" dirty="0" smtClean="0"/>
          </a:p>
          <a:p>
            <a:pPr lvl="0">
              <a:buFont typeface="Wingdings" panose="05000000000000000000" pitchFamily="2" charset="2"/>
              <a:buChar char="q"/>
            </a:pPr>
            <a:r>
              <a:rPr lang="bg-BG" sz="1700" dirty="0"/>
              <a:t>Кой трябва да стартира процедурата?</a:t>
            </a:r>
          </a:p>
          <a:p>
            <a:pPr lvl="0">
              <a:buFont typeface="Wingdings" panose="05000000000000000000" pitchFamily="2" charset="2"/>
              <a:buChar char="q"/>
            </a:pPr>
            <a:endParaRPr lang="bg-BG" sz="1400" dirty="0"/>
          </a:p>
          <a:p>
            <a:pPr lvl="0">
              <a:buFont typeface="Wingdings" panose="05000000000000000000" pitchFamily="2" charset="2"/>
              <a:buChar char="q"/>
            </a:pPr>
            <a:endParaRPr lang="bg-BG" sz="1400" dirty="0"/>
          </a:p>
          <a:p>
            <a:pPr>
              <a:buFont typeface="Wingdings" panose="05000000000000000000" pitchFamily="2" charset="2"/>
              <a:buChar char="q"/>
            </a:pPr>
            <a:endParaRPr lang="bg-BG" dirty="0"/>
          </a:p>
        </p:txBody>
      </p:sp>
      <p:sp>
        <p:nvSpPr>
          <p:cNvPr id="4" name="Content Placeholder 3"/>
          <p:cNvSpPr>
            <a:spLocks noGrp="1"/>
          </p:cNvSpPr>
          <p:nvPr>
            <p:ph sz="quarter" idx="14"/>
          </p:nvPr>
        </p:nvSpPr>
        <p:spPr>
          <a:xfrm>
            <a:off x="3347864" y="1412776"/>
            <a:ext cx="5616624" cy="5256584"/>
          </a:xfrm>
        </p:spPr>
        <p:txBody>
          <a:bodyPr>
            <a:normAutofit lnSpcReduction="10000"/>
          </a:bodyPr>
          <a:lstStyle/>
          <a:p>
            <a:pPr algn="just">
              <a:buClr>
                <a:srgbClr val="002060"/>
              </a:buClr>
              <a:buFont typeface="Wingdings" pitchFamily="2" charset="2"/>
              <a:buChar char="ü"/>
            </a:pPr>
            <a:r>
              <a:rPr lang="bg-BG" sz="1300" dirty="0" smtClean="0">
                <a:solidFill>
                  <a:srgbClr val="002060"/>
                </a:solidFill>
              </a:rPr>
              <a:t>Всички доставчици продават по свободно договорени цени в </a:t>
            </a:r>
            <a:r>
              <a:rPr lang="bg-BG" sz="1300" dirty="0">
                <a:solidFill>
                  <a:srgbClr val="002060"/>
                </a:solidFill>
              </a:rPr>
              <a:t>у</a:t>
            </a:r>
            <a:r>
              <a:rPr lang="bg-BG" sz="1300" dirty="0" smtClean="0">
                <a:solidFill>
                  <a:srgbClr val="002060"/>
                </a:solidFill>
              </a:rPr>
              <a:t>словията на конкуренция и свободен избор на всеки клиент. Предвидено е всички клиенти, които не преминат към друг доставчик, да останат клиенти на крайният снабдител в качеството му на Доставчик от последна инстанция.    </a:t>
            </a:r>
          </a:p>
          <a:p>
            <a:pPr algn="just">
              <a:buClr>
                <a:srgbClr val="002060"/>
              </a:buClr>
              <a:buFont typeface="Wingdings" pitchFamily="2" charset="2"/>
              <a:buChar char="ü"/>
            </a:pPr>
            <a:endParaRPr lang="en-US" sz="1300" dirty="0" smtClean="0">
              <a:solidFill>
                <a:srgbClr val="002060"/>
              </a:solidFill>
            </a:endParaRPr>
          </a:p>
          <a:p>
            <a:pPr algn="just">
              <a:buClr>
                <a:srgbClr val="002060"/>
              </a:buClr>
              <a:buFont typeface="Wingdings" pitchFamily="2" charset="2"/>
              <a:buChar char="ü"/>
            </a:pPr>
            <a:endParaRPr lang="bg-BG" sz="1300" dirty="0" smtClean="0"/>
          </a:p>
          <a:p>
            <a:pPr lvl="0" algn="just">
              <a:buClr>
                <a:srgbClr val="002060"/>
              </a:buClr>
              <a:buFont typeface="Wingdings" pitchFamily="2" charset="2"/>
              <a:buChar char="ü"/>
            </a:pPr>
            <a:r>
              <a:rPr lang="bg-BG" sz="1300" dirty="0" smtClean="0"/>
              <a:t>Клиент</a:t>
            </a:r>
            <a:r>
              <a:rPr lang="bg-BG" sz="1300" dirty="0"/>
              <a:t>, който не е избрал да си смени доставчика на електрическа </a:t>
            </a:r>
            <a:r>
              <a:rPr lang="bg-BG" sz="1300" dirty="0" smtClean="0"/>
              <a:t>енергия, </a:t>
            </a:r>
            <a:r>
              <a:rPr lang="bg-BG" sz="1300" dirty="0"/>
              <a:t>ще продължи да бъде снабдяван </a:t>
            </a:r>
            <a:r>
              <a:rPr lang="bg-BG" sz="1300" dirty="0" smtClean="0"/>
              <a:t>от крайния снабдител.</a:t>
            </a:r>
          </a:p>
          <a:p>
            <a:pPr lvl="0" algn="just">
              <a:buClr>
                <a:srgbClr val="002060"/>
              </a:buClr>
              <a:buFont typeface="Wingdings" pitchFamily="2" charset="2"/>
              <a:buChar char="ü"/>
            </a:pPr>
            <a:endParaRPr lang="bg-BG" sz="1300" dirty="0" smtClean="0"/>
          </a:p>
          <a:p>
            <a:pPr lvl="0" algn="just">
              <a:buClr>
                <a:srgbClr val="002060"/>
              </a:buClr>
              <a:buFont typeface="Wingdings" pitchFamily="2" charset="2"/>
              <a:buChar char="ü"/>
            </a:pPr>
            <a:endParaRPr lang="en-US" sz="1300" dirty="0" smtClean="0"/>
          </a:p>
          <a:p>
            <a:pPr lvl="0" algn="just">
              <a:buClr>
                <a:srgbClr val="002060"/>
              </a:buClr>
              <a:buFont typeface="Wingdings" pitchFamily="2" charset="2"/>
              <a:buChar char="ü"/>
            </a:pPr>
            <a:endParaRPr lang="bg-BG" sz="1300" dirty="0" smtClean="0"/>
          </a:p>
          <a:p>
            <a:pPr lvl="0" algn="just">
              <a:buClr>
                <a:srgbClr val="002060"/>
              </a:buClr>
              <a:buFont typeface="Wingdings" pitchFamily="2" charset="2"/>
              <a:buChar char="ü"/>
            </a:pPr>
            <a:r>
              <a:rPr lang="bg-BG" sz="1300" dirty="0" smtClean="0">
                <a:solidFill>
                  <a:srgbClr val="002060"/>
                </a:solidFill>
              </a:rPr>
              <a:t>Смяната </a:t>
            </a:r>
            <a:r>
              <a:rPr lang="bg-BG" sz="1300" dirty="0">
                <a:solidFill>
                  <a:srgbClr val="002060"/>
                </a:solidFill>
              </a:rPr>
              <a:t>на доставчика на електрическа енергия </a:t>
            </a:r>
            <a:r>
              <a:rPr lang="bg-BG" sz="1300" dirty="0" smtClean="0">
                <a:solidFill>
                  <a:srgbClr val="002060"/>
                </a:solidFill>
              </a:rPr>
              <a:t>е регламентирана в Правилата </a:t>
            </a:r>
            <a:r>
              <a:rPr lang="bg-BG" sz="1300" dirty="0">
                <a:solidFill>
                  <a:srgbClr val="002060"/>
                </a:solidFill>
              </a:rPr>
              <a:t>за търговия с електрическа </a:t>
            </a:r>
            <a:r>
              <a:rPr lang="bg-BG" sz="1300" dirty="0" smtClean="0">
                <a:solidFill>
                  <a:srgbClr val="002060"/>
                </a:solidFill>
              </a:rPr>
              <a:t>енергия на КЕВР. </a:t>
            </a:r>
            <a:r>
              <a:rPr lang="bg-BG" sz="1300" dirty="0">
                <a:solidFill>
                  <a:srgbClr val="002060"/>
                </a:solidFill>
              </a:rPr>
              <a:t>Процедурата </a:t>
            </a:r>
            <a:r>
              <a:rPr lang="bg-BG" sz="1300" dirty="0" smtClean="0">
                <a:solidFill>
                  <a:srgbClr val="002060"/>
                </a:solidFill>
              </a:rPr>
              <a:t>се </a:t>
            </a:r>
            <a:r>
              <a:rPr lang="bg-BG" sz="1300" dirty="0">
                <a:solidFill>
                  <a:srgbClr val="002060"/>
                </a:solidFill>
              </a:rPr>
              <a:t>администрира от съответния оператор на електроразпределителна мрежа, към която е присъединен </a:t>
            </a:r>
            <a:r>
              <a:rPr lang="bg-BG" sz="1300" dirty="0" smtClean="0">
                <a:solidFill>
                  <a:srgbClr val="002060"/>
                </a:solidFill>
              </a:rPr>
              <a:t>обектът </a:t>
            </a:r>
            <a:r>
              <a:rPr lang="bg-BG" sz="1300" dirty="0">
                <a:solidFill>
                  <a:srgbClr val="002060"/>
                </a:solidFill>
              </a:rPr>
              <a:t>(</a:t>
            </a:r>
            <a:r>
              <a:rPr lang="bg-BG" sz="1300" dirty="0" smtClean="0">
                <a:solidFill>
                  <a:srgbClr val="002060"/>
                </a:solidFill>
              </a:rPr>
              <a:t>имотът) </a:t>
            </a:r>
            <a:r>
              <a:rPr lang="bg-BG" sz="1300" dirty="0">
                <a:solidFill>
                  <a:srgbClr val="002060"/>
                </a:solidFill>
              </a:rPr>
              <a:t>на </a:t>
            </a:r>
            <a:r>
              <a:rPr lang="bg-BG" sz="1300" dirty="0" smtClean="0">
                <a:solidFill>
                  <a:srgbClr val="002060"/>
                </a:solidFill>
              </a:rPr>
              <a:t>клиента. Смяната се извършва от ЕРП-то или: по желание на клиента или по желание на избрания от него доставчик, ако това е договорено с клиента. </a:t>
            </a:r>
          </a:p>
          <a:p>
            <a:pPr lvl="0" algn="just">
              <a:buClr>
                <a:srgbClr val="002060"/>
              </a:buClr>
              <a:buFont typeface="Wingdings" pitchFamily="2" charset="2"/>
              <a:buChar char="ü"/>
            </a:pPr>
            <a:endParaRPr lang="en-US" sz="1300" dirty="0" smtClean="0"/>
          </a:p>
          <a:p>
            <a:pPr lvl="0" algn="just">
              <a:buClr>
                <a:srgbClr val="002060"/>
              </a:buClr>
              <a:buFont typeface="Wingdings" pitchFamily="2" charset="2"/>
              <a:buChar char="ü"/>
            </a:pPr>
            <a:endParaRPr lang="bg-BG" sz="1300" dirty="0" smtClean="0"/>
          </a:p>
          <a:p>
            <a:pPr lvl="0" algn="just">
              <a:buClr>
                <a:srgbClr val="002060"/>
              </a:buClr>
              <a:buFont typeface="Wingdings" pitchFamily="2" charset="2"/>
              <a:buChar char="ü"/>
            </a:pPr>
            <a:r>
              <a:rPr lang="bg-BG" sz="1300" dirty="0" smtClean="0"/>
              <a:t>Процедурата </a:t>
            </a:r>
            <a:r>
              <a:rPr lang="bg-BG" sz="1300" dirty="0"/>
              <a:t>за смяна на доставчик на електрическа енергия </a:t>
            </a:r>
            <a:r>
              <a:rPr lang="bg-BG" sz="1300" dirty="0" smtClean="0"/>
              <a:t>стартира</a:t>
            </a:r>
            <a:r>
              <a:rPr lang="bg-BG" sz="1300" dirty="0"/>
              <a:t>, когато клиентът или упълномощено от него лице подаде заявление за това. Възможно е и бъдещият доставчик да извърши това от името и за сметка на клиента. </a:t>
            </a:r>
          </a:p>
          <a:p>
            <a:pPr algn="just">
              <a:buClr>
                <a:srgbClr val="002060"/>
              </a:buClr>
              <a:buFont typeface="Wingdings" pitchFamily="2" charset="2"/>
              <a:buChar char="ü"/>
            </a:pPr>
            <a:endParaRPr lang="bg-BG" sz="1400" dirty="0"/>
          </a:p>
          <a:p>
            <a:pPr lvl="0" algn="just">
              <a:buFont typeface="Wingdings" panose="05000000000000000000" pitchFamily="2" charset="2"/>
              <a:buChar char="ü"/>
            </a:pPr>
            <a:endParaRPr lang="bg-BG" sz="1400" dirty="0"/>
          </a:p>
          <a:p>
            <a:pPr>
              <a:buFont typeface="Wingdings" panose="05000000000000000000" pitchFamily="2" charset="2"/>
              <a:buChar char="ü"/>
            </a:pPr>
            <a:endParaRPr lang="bg-BG" dirty="0"/>
          </a:p>
        </p:txBody>
      </p:sp>
      <p:sp>
        <p:nvSpPr>
          <p:cNvPr id="5" name="Slide Number Placeholder 4"/>
          <p:cNvSpPr>
            <a:spLocks noGrp="1"/>
          </p:cNvSpPr>
          <p:nvPr>
            <p:ph type="sldNum" sz="quarter" idx="12"/>
          </p:nvPr>
        </p:nvSpPr>
        <p:spPr>
          <a:xfrm>
            <a:off x="7812360" y="6381328"/>
            <a:ext cx="1161826" cy="365125"/>
          </a:xfrm>
        </p:spPr>
        <p:txBody>
          <a:bodyPr/>
          <a:lstStyle/>
          <a:p>
            <a:fld id="{32852908-A423-47DA-9A27-52432AC0FEF4}" type="slidenum">
              <a:rPr lang="bg-BG" smtClean="0"/>
              <a:t>16</a:t>
            </a:fld>
            <a:endParaRPr lang="bg-BG" dirty="0"/>
          </a:p>
        </p:txBody>
      </p:sp>
    </p:spTree>
    <p:extLst>
      <p:ext uri="{BB962C8B-B14F-4D97-AF65-F5344CB8AC3E}">
        <p14:creationId xmlns:p14="http://schemas.microsoft.com/office/powerpoint/2010/main" val="3246755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332656"/>
            <a:ext cx="2880320" cy="6192688"/>
          </a:xfrm>
        </p:spPr>
        <p:txBody>
          <a:bodyPr>
            <a:noAutofit/>
          </a:bodyPr>
          <a:lstStyle/>
          <a:p>
            <a:pPr lvl="0">
              <a:buClr>
                <a:schemeClr val="tx2">
                  <a:lumMod val="75000"/>
                </a:schemeClr>
              </a:buClr>
              <a:buFont typeface="Wingdings" pitchFamily="2" charset="2"/>
              <a:buChar char="q"/>
            </a:pPr>
            <a:r>
              <a:rPr lang="bg-BG" sz="1600" dirty="0" smtClean="0"/>
              <a:t>Мога </a:t>
            </a:r>
            <a:r>
              <a:rPr lang="bg-BG" sz="1600" dirty="0"/>
              <a:t>ли да се върна при настоящия си доставчик, ако не съм доволен от новия и колко често мога да го правя? </a:t>
            </a:r>
            <a:endParaRPr lang="bg-BG" sz="1600" dirty="0" smtClean="0"/>
          </a:p>
          <a:p>
            <a:pPr lvl="0">
              <a:buClr>
                <a:schemeClr val="tx2">
                  <a:lumMod val="75000"/>
                </a:schemeClr>
              </a:buClr>
              <a:buFont typeface="Wingdings" pitchFamily="2" charset="2"/>
              <a:buChar char="q"/>
            </a:pPr>
            <a:endParaRPr lang="bg-BG" sz="1600" dirty="0"/>
          </a:p>
          <a:p>
            <a:pPr lvl="0">
              <a:buClr>
                <a:schemeClr val="tx2">
                  <a:lumMod val="75000"/>
                </a:schemeClr>
              </a:buClr>
              <a:buFont typeface="Wingdings" pitchFamily="2" charset="2"/>
              <a:buChar char="q"/>
            </a:pPr>
            <a:r>
              <a:rPr lang="bg-BG" sz="1600" dirty="0"/>
              <a:t>Избирайки си доставчик на електроенергия, трябва ли да заплащаме за мрежови услуги</a:t>
            </a:r>
            <a:r>
              <a:rPr lang="bg-BG" sz="1600" dirty="0" smtClean="0"/>
              <a:t>?</a:t>
            </a:r>
            <a:r>
              <a:rPr lang="bg-BG" sz="1600" dirty="0"/>
              <a:t> </a:t>
            </a:r>
            <a:endParaRPr lang="bg-BG" sz="1600" dirty="0" smtClean="0"/>
          </a:p>
          <a:p>
            <a:pPr lvl="0">
              <a:buClr>
                <a:schemeClr val="tx2">
                  <a:lumMod val="75000"/>
                </a:schemeClr>
              </a:buClr>
              <a:buFont typeface="Wingdings" pitchFamily="2" charset="2"/>
              <a:buChar char="q"/>
            </a:pPr>
            <a:endParaRPr lang="bg-BG" sz="1600" dirty="0" smtClean="0"/>
          </a:p>
          <a:p>
            <a:pPr>
              <a:buClr>
                <a:schemeClr val="tx2">
                  <a:lumMod val="75000"/>
                </a:schemeClr>
              </a:buClr>
              <a:buFont typeface="Wingdings" pitchFamily="2" charset="2"/>
              <a:buChar char="q"/>
            </a:pPr>
            <a:r>
              <a:rPr lang="bg-BG" sz="1600" dirty="0"/>
              <a:t>Кой ще отчита моето потребление на електрическа енергия?</a:t>
            </a:r>
          </a:p>
          <a:p>
            <a:pPr lvl="0">
              <a:buClr>
                <a:schemeClr val="tx2">
                  <a:lumMod val="75000"/>
                </a:schemeClr>
              </a:buClr>
              <a:buFont typeface="Wingdings" pitchFamily="2" charset="2"/>
              <a:buChar char="q"/>
            </a:pPr>
            <a:endParaRPr lang="bg-BG" sz="1600" dirty="0"/>
          </a:p>
          <a:p>
            <a:pPr>
              <a:buClr>
                <a:schemeClr val="tx2">
                  <a:lumMod val="75000"/>
                </a:schemeClr>
              </a:buClr>
              <a:buFont typeface="Wingdings" pitchFamily="2" charset="2"/>
              <a:buChar char="q"/>
            </a:pPr>
            <a:r>
              <a:rPr lang="bg-BG" sz="1600" dirty="0" smtClean="0"/>
              <a:t>Плаща </a:t>
            </a:r>
            <a:r>
              <a:rPr lang="bg-BG" sz="1600" dirty="0"/>
              <a:t>ли се някаква такса за смяна на доставчика</a:t>
            </a:r>
            <a:r>
              <a:rPr lang="bg-BG" sz="1600" dirty="0" smtClean="0"/>
              <a:t>?</a:t>
            </a:r>
          </a:p>
          <a:p>
            <a:pPr>
              <a:buClr>
                <a:schemeClr val="tx2">
                  <a:lumMod val="75000"/>
                </a:schemeClr>
              </a:buClr>
              <a:buFont typeface="Wingdings" pitchFamily="2" charset="2"/>
              <a:buChar char="q"/>
            </a:pPr>
            <a:endParaRPr lang="bg-BG" sz="1600" dirty="0" smtClean="0"/>
          </a:p>
          <a:p>
            <a:pPr>
              <a:buClr>
                <a:schemeClr val="tx2">
                  <a:lumMod val="75000"/>
                </a:schemeClr>
              </a:buClr>
              <a:buFont typeface="Wingdings" pitchFamily="2" charset="2"/>
              <a:buChar char="q"/>
            </a:pPr>
            <a:r>
              <a:rPr lang="bg-BG" sz="1600" dirty="0" smtClean="0"/>
              <a:t>Кой </a:t>
            </a:r>
            <a:r>
              <a:rPr lang="bg-BG" sz="1600" dirty="0"/>
              <a:t>е настоящият ни доставчик, как може да разберем? </a:t>
            </a:r>
          </a:p>
          <a:p>
            <a:pPr marL="0" indent="0">
              <a:buNone/>
            </a:pPr>
            <a:r>
              <a:rPr lang="bg-BG" sz="2400" dirty="0"/>
              <a:t/>
            </a:r>
            <a:br>
              <a:rPr lang="bg-BG" sz="2400" dirty="0"/>
            </a:br>
            <a:endParaRPr lang="bg-BG" sz="2400" dirty="0"/>
          </a:p>
        </p:txBody>
      </p:sp>
      <p:sp>
        <p:nvSpPr>
          <p:cNvPr id="4" name="Content Placeholder 3"/>
          <p:cNvSpPr>
            <a:spLocks noGrp="1"/>
          </p:cNvSpPr>
          <p:nvPr>
            <p:ph sz="quarter" idx="14"/>
          </p:nvPr>
        </p:nvSpPr>
        <p:spPr>
          <a:xfrm>
            <a:off x="3347864" y="620688"/>
            <a:ext cx="5688632" cy="6408712"/>
          </a:xfrm>
        </p:spPr>
        <p:txBody>
          <a:bodyPr>
            <a:noAutofit/>
          </a:bodyPr>
          <a:lstStyle/>
          <a:p>
            <a:pPr algn="just">
              <a:buClr>
                <a:srgbClr val="002060"/>
              </a:buClr>
              <a:buFont typeface="Wingdings" pitchFamily="2" charset="2"/>
              <a:buChar char="ü"/>
            </a:pPr>
            <a:r>
              <a:rPr lang="bg-BG" sz="1400" dirty="0" smtClean="0"/>
              <a:t>Няма </a:t>
            </a:r>
            <a:r>
              <a:rPr lang="bg-BG" sz="1400" dirty="0"/>
              <a:t>ограничения за броя на смените на доставчика на електрическа енергия. </a:t>
            </a:r>
            <a:r>
              <a:rPr lang="bg-BG" sz="1400" dirty="0" smtClean="0">
                <a:solidFill>
                  <a:schemeClr val="tx2">
                    <a:lumMod val="75000"/>
                  </a:schemeClr>
                </a:solidFill>
              </a:rPr>
              <a:t>За да се направи </a:t>
            </a:r>
            <a:r>
              <a:rPr lang="bg-BG" sz="1400" dirty="0">
                <a:solidFill>
                  <a:schemeClr val="tx2">
                    <a:lumMod val="75000"/>
                  </a:schemeClr>
                </a:solidFill>
              </a:rPr>
              <a:t>смяна, </a:t>
            </a:r>
            <a:r>
              <a:rPr lang="bg-BG" sz="1400" dirty="0" smtClean="0">
                <a:solidFill>
                  <a:schemeClr val="tx2">
                    <a:lumMod val="75000"/>
                  </a:schemeClr>
                </a:solidFill>
              </a:rPr>
              <a:t>трябва да се </a:t>
            </a:r>
            <a:r>
              <a:rPr lang="bg-BG" sz="1400" dirty="0">
                <a:solidFill>
                  <a:schemeClr val="tx2">
                    <a:lumMod val="75000"/>
                  </a:schemeClr>
                </a:solidFill>
              </a:rPr>
              <a:t>спазят </a:t>
            </a:r>
            <a:r>
              <a:rPr lang="bg-BG" sz="1400" dirty="0" smtClean="0">
                <a:solidFill>
                  <a:schemeClr val="tx2">
                    <a:lumMod val="75000"/>
                  </a:schemeClr>
                </a:solidFill>
              </a:rPr>
              <a:t>сроковете </a:t>
            </a:r>
            <a:r>
              <a:rPr lang="bg-BG" sz="1400" dirty="0">
                <a:solidFill>
                  <a:schemeClr val="tx2">
                    <a:lumMod val="75000"/>
                  </a:schemeClr>
                </a:solidFill>
              </a:rPr>
              <a:t>и процедурата, </a:t>
            </a:r>
            <a:r>
              <a:rPr lang="bg-BG" sz="1400" dirty="0" smtClean="0">
                <a:solidFill>
                  <a:schemeClr val="tx2">
                    <a:lumMod val="75000"/>
                  </a:schemeClr>
                </a:solidFill>
              </a:rPr>
              <a:t>определени </a:t>
            </a:r>
            <a:r>
              <a:rPr lang="bg-BG" sz="1400" dirty="0">
                <a:solidFill>
                  <a:schemeClr val="tx2">
                    <a:lumMod val="75000"/>
                  </a:schemeClr>
                </a:solidFill>
              </a:rPr>
              <a:t>в Правилата за търговия с електрическа </a:t>
            </a:r>
            <a:r>
              <a:rPr lang="bg-BG" sz="1400" dirty="0" smtClean="0">
                <a:solidFill>
                  <a:schemeClr val="tx2">
                    <a:lumMod val="75000"/>
                  </a:schemeClr>
                </a:solidFill>
              </a:rPr>
              <a:t>енергия на КЕВР</a:t>
            </a:r>
            <a:r>
              <a:rPr lang="bg-BG" sz="1400" dirty="0">
                <a:solidFill>
                  <a:schemeClr val="tx2">
                    <a:lumMod val="75000"/>
                  </a:schemeClr>
                </a:solidFill>
              </a:rPr>
              <a:t>. </a:t>
            </a:r>
            <a:endParaRPr lang="bg-BG" sz="1400" dirty="0" smtClean="0">
              <a:solidFill>
                <a:schemeClr val="tx2">
                  <a:lumMod val="75000"/>
                </a:schemeClr>
              </a:solidFill>
            </a:endParaRPr>
          </a:p>
          <a:p>
            <a:pPr algn="just">
              <a:buClr>
                <a:srgbClr val="002060"/>
              </a:buClr>
              <a:buFont typeface="Wingdings" pitchFamily="2" charset="2"/>
              <a:buChar char="ü"/>
            </a:pPr>
            <a:endParaRPr lang="bg-BG" sz="1400" dirty="0"/>
          </a:p>
          <a:p>
            <a:pPr algn="just">
              <a:buClr>
                <a:srgbClr val="002060"/>
              </a:buClr>
              <a:buFont typeface="Wingdings" pitchFamily="2" charset="2"/>
              <a:buChar char="ü"/>
            </a:pPr>
            <a:r>
              <a:rPr lang="bg-BG" sz="1400" dirty="0" smtClean="0"/>
              <a:t>Да, тези услуги продължават да се дължат и заплащат от клиентите, тъй като техните обекти (имоти) </a:t>
            </a:r>
            <a:r>
              <a:rPr lang="bg-BG" sz="1400" dirty="0"/>
              <a:t>са присъединени към електроразпределителната мрежа и ползват услугите на съответния мрежови </a:t>
            </a:r>
            <a:r>
              <a:rPr lang="bg-BG" sz="1400" dirty="0" smtClean="0"/>
              <a:t>оператор. Сумите </a:t>
            </a:r>
            <a:r>
              <a:rPr lang="bg-BG" sz="1400" dirty="0"/>
              <a:t>за мрежови </a:t>
            </a:r>
            <a:r>
              <a:rPr lang="bg-BG" sz="1400" dirty="0" smtClean="0"/>
              <a:t>услуги, в зависимост от договора с доставчика, могат да се заплащат или на него, или отделно на ЕРП-то. </a:t>
            </a:r>
          </a:p>
          <a:p>
            <a:pPr algn="just">
              <a:buClr>
                <a:srgbClr val="002060"/>
              </a:buClr>
              <a:buFont typeface="Wingdings" pitchFamily="2" charset="2"/>
              <a:buChar char="ü"/>
            </a:pPr>
            <a:endParaRPr lang="bg-BG" sz="1400" dirty="0" smtClean="0"/>
          </a:p>
          <a:p>
            <a:pPr algn="just">
              <a:buClr>
                <a:srgbClr val="002060"/>
              </a:buClr>
              <a:buFont typeface="Wingdings" pitchFamily="2" charset="2"/>
              <a:buChar char="ü"/>
            </a:pPr>
            <a:r>
              <a:rPr lang="bg-BG" sz="1400" dirty="0" smtClean="0">
                <a:solidFill>
                  <a:srgbClr val="002060"/>
                </a:solidFill>
              </a:rPr>
              <a:t>Вашето </a:t>
            </a:r>
            <a:r>
              <a:rPr lang="bg-BG" sz="1400" dirty="0">
                <a:solidFill>
                  <a:srgbClr val="002060"/>
                </a:solidFill>
              </a:rPr>
              <a:t>потребление ще бъде отчитано единствено от мрежовия оператор, към мрежата на </a:t>
            </a:r>
            <a:r>
              <a:rPr lang="bg-BG" sz="1400" dirty="0" smtClean="0">
                <a:solidFill>
                  <a:srgbClr val="002060"/>
                </a:solidFill>
              </a:rPr>
              <a:t>който </a:t>
            </a:r>
            <a:r>
              <a:rPr lang="bg-BG" sz="1400" dirty="0">
                <a:solidFill>
                  <a:srgbClr val="002060"/>
                </a:solidFill>
              </a:rPr>
              <a:t>е присъединен Вашият обект, независимо кой доставчик/търговец на електрическа енергия сте избрали</a:t>
            </a:r>
            <a:r>
              <a:rPr lang="bg-BG" sz="1400" dirty="0">
                <a:solidFill>
                  <a:srgbClr val="0070C0"/>
                </a:solidFill>
              </a:rPr>
              <a:t>.</a:t>
            </a:r>
          </a:p>
          <a:p>
            <a:pPr marL="0" indent="0" algn="just">
              <a:buClr>
                <a:srgbClr val="002060"/>
              </a:buClr>
              <a:buNone/>
            </a:pPr>
            <a:endParaRPr lang="bg-BG" sz="1400" dirty="0" smtClean="0"/>
          </a:p>
          <a:p>
            <a:pPr algn="just">
              <a:buClr>
                <a:srgbClr val="002060"/>
              </a:buClr>
              <a:buFont typeface="Wingdings" pitchFamily="2" charset="2"/>
              <a:buChar char="ü"/>
            </a:pPr>
            <a:r>
              <a:rPr lang="bg-BG" sz="1400" dirty="0" smtClean="0"/>
              <a:t>Не, за процедурата по смяна на доставчик такса не се заплаща. </a:t>
            </a:r>
          </a:p>
          <a:p>
            <a:pPr algn="just">
              <a:buClr>
                <a:srgbClr val="002060"/>
              </a:buClr>
              <a:buFont typeface="Wingdings" pitchFamily="2" charset="2"/>
              <a:buChar char="ü"/>
            </a:pPr>
            <a:endParaRPr lang="bg-BG" sz="1400" dirty="0" smtClean="0"/>
          </a:p>
          <a:p>
            <a:pPr algn="just">
              <a:buClr>
                <a:srgbClr val="002060"/>
              </a:buClr>
              <a:buFont typeface="Wingdings" pitchFamily="2" charset="2"/>
              <a:buChar char="ü"/>
            </a:pPr>
            <a:endParaRPr lang="bg-BG" sz="1400" dirty="0"/>
          </a:p>
          <a:p>
            <a:pPr algn="just">
              <a:buClr>
                <a:srgbClr val="002060"/>
              </a:buClr>
              <a:buFont typeface="Wingdings" pitchFamily="2" charset="2"/>
              <a:buChar char="ü"/>
            </a:pPr>
            <a:r>
              <a:rPr lang="bg-BG" sz="1400" dirty="0" smtClean="0"/>
              <a:t>Кой е </a:t>
            </a:r>
            <a:r>
              <a:rPr lang="bg-BG" sz="1400" dirty="0"/>
              <a:t>настоящият </a:t>
            </a:r>
            <a:r>
              <a:rPr lang="bg-BG" sz="1400" dirty="0" smtClean="0"/>
              <a:t>доставчик </a:t>
            </a:r>
            <a:r>
              <a:rPr lang="bg-BG" sz="1400" dirty="0"/>
              <a:t>на електрическа енергия </a:t>
            </a:r>
            <a:r>
              <a:rPr lang="bg-BG" sz="1400" dirty="0" smtClean="0"/>
              <a:t>клиентът може да разбере </a:t>
            </a:r>
            <a:r>
              <a:rPr lang="bg-BG" sz="1400" dirty="0"/>
              <a:t>от последната получена фактура или фискален бон. Издателят на документа е Вашият </a:t>
            </a:r>
            <a:r>
              <a:rPr lang="bg-BG" sz="1400" dirty="0" smtClean="0"/>
              <a:t>доставчик.</a:t>
            </a:r>
            <a:endParaRPr lang="bg-BG" sz="1400" dirty="0"/>
          </a:p>
        </p:txBody>
      </p:sp>
      <p:sp>
        <p:nvSpPr>
          <p:cNvPr id="2" name="Slide Number Placeholder 1"/>
          <p:cNvSpPr>
            <a:spLocks noGrp="1"/>
          </p:cNvSpPr>
          <p:nvPr>
            <p:ph type="sldNum" sz="quarter" idx="12"/>
          </p:nvPr>
        </p:nvSpPr>
        <p:spPr>
          <a:xfrm>
            <a:off x="7668344" y="6309320"/>
            <a:ext cx="1161826" cy="365125"/>
          </a:xfrm>
        </p:spPr>
        <p:txBody>
          <a:bodyPr/>
          <a:lstStyle/>
          <a:p>
            <a:fld id="{32852908-A423-47DA-9A27-52432AC0FEF4}" type="slidenum">
              <a:rPr lang="bg-BG" smtClean="0"/>
              <a:t>17</a:t>
            </a:fld>
            <a:endParaRPr lang="bg-BG" dirty="0"/>
          </a:p>
        </p:txBody>
      </p:sp>
    </p:spTree>
    <p:extLst>
      <p:ext uri="{BB962C8B-B14F-4D97-AF65-F5344CB8AC3E}">
        <p14:creationId xmlns:p14="http://schemas.microsoft.com/office/powerpoint/2010/main" val="363873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12360" y="6381328"/>
            <a:ext cx="1161826" cy="365125"/>
          </a:xfrm>
        </p:spPr>
        <p:txBody>
          <a:bodyPr/>
          <a:lstStyle/>
          <a:p>
            <a:pPr>
              <a:defRPr/>
            </a:pPr>
            <a:fld id="{3612F8F3-8148-434D-B126-BDEAF7E41A34}" type="slidenum">
              <a:rPr lang="bg-BG" altLang="bg-BG" smtClean="0"/>
              <a:pPr>
                <a:defRPr/>
              </a:pPr>
              <a:t>18</a:t>
            </a:fld>
            <a:endParaRPr lang="bg-BG" altLang="bg-BG" dirty="0"/>
          </a:p>
        </p:txBody>
      </p:sp>
      <p:graphicFrame>
        <p:nvGraphicFramePr>
          <p:cNvPr id="8" name="Chart 7"/>
          <p:cNvGraphicFramePr>
            <a:graphicFrameLocks/>
          </p:cNvGraphicFramePr>
          <p:nvPr>
            <p:extLst>
              <p:ext uri="{D42A27DB-BD31-4B8C-83A1-F6EECF244321}">
                <p14:modId xmlns:p14="http://schemas.microsoft.com/office/powerpoint/2010/main" val="3977958968"/>
              </p:ext>
            </p:extLst>
          </p:nvPr>
        </p:nvGraphicFramePr>
        <p:xfrm>
          <a:off x="118583" y="260648"/>
          <a:ext cx="8906835" cy="6120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032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79512" y="15032"/>
            <a:ext cx="8784976" cy="1181720"/>
          </a:xfrm>
        </p:spPr>
        <p:txBody>
          <a:bodyPr>
            <a:normAutofit/>
          </a:bodyPr>
          <a:lstStyle/>
          <a:p>
            <a:r>
              <a:rPr lang="bg-BG" sz="2000" dirty="0" smtClean="0"/>
              <a:t>Разпределение на потреблението в отделните мрежи в зависимост от сключените договори на свободен пазар, с ДПИ, с КС</a:t>
            </a:r>
            <a:br>
              <a:rPr lang="bg-BG" sz="2000" dirty="0" smtClean="0"/>
            </a:br>
            <a:r>
              <a:rPr lang="bg-BG" sz="2000" dirty="0" smtClean="0"/>
              <a:t> м. октомври 2015   </a:t>
            </a:r>
            <a:endParaRPr lang="bg-BG" sz="2000" dirty="0"/>
          </a:p>
        </p:txBody>
      </p:sp>
      <p:sp>
        <p:nvSpPr>
          <p:cNvPr id="3" name="Slide Number Placeholder 2"/>
          <p:cNvSpPr>
            <a:spLocks noGrp="1"/>
          </p:cNvSpPr>
          <p:nvPr>
            <p:ph type="sldNum" sz="quarter" idx="12"/>
          </p:nvPr>
        </p:nvSpPr>
        <p:spPr>
          <a:xfrm>
            <a:off x="7812360" y="6381328"/>
            <a:ext cx="1161826" cy="365125"/>
          </a:xfrm>
        </p:spPr>
        <p:txBody>
          <a:bodyPr/>
          <a:lstStyle/>
          <a:p>
            <a:pPr>
              <a:defRPr/>
            </a:pPr>
            <a:fld id="{3612F8F3-8148-434D-B126-BDEAF7E41A34}" type="slidenum">
              <a:rPr lang="bg-BG" altLang="bg-BG" smtClean="0"/>
              <a:pPr>
                <a:defRPr/>
              </a:pPr>
              <a:t>19</a:t>
            </a:fld>
            <a:endParaRPr lang="bg-BG" altLang="bg-BG" dirty="0"/>
          </a:p>
        </p:txBody>
      </p:sp>
      <p:graphicFrame>
        <p:nvGraphicFramePr>
          <p:cNvPr id="9" name="Chart 8"/>
          <p:cNvGraphicFramePr>
            <a:graphicFrameLocks/>
          </p:cNvGraphicFramePr>
          <p:nvPr>
            <p:extLst>
              <p:ext uri="{D42A27DB-BD31-4B8C-83A1-F6EECF244321}">
                <p14:modId xmlns:p14="http://schemas.microsoft.com/office/powerpoint/2010/main" val="478446342"/>
              </p:ext>
            </p:extLst>
          </p:nvPr>
        </p:nvGraphicFramePr>
        <p:xfrm>
          <a:off x="107504" y="1268760"/>
          <a:ext cx="8784976"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24796264"/>
              </p:ext>
            </p:extLst>
          </p:nvPr>
        </p:nvGraphicFramePr>
        <p:xfrm>
          <a:off x="323528" y="4797152"/>
          <a:ext cx="8229600" cy="1440156"/>
        </p:xfrm>
        <a:graphic>
          <a:graphicData uri="http://schemas.openxmlformats.org/drawingml/2006/table">
            <a:tbl>
              <a:tblPr>
                <a:tableStyleId>{5C22544A-7EE6-4342-B048-85BDC9FD1C3A}</a:tableStyleId>
              </a:tblPr>
              <a:tblGrid>
                <a:gridCol w="1193800"/>
                <a:gridCol w="2540000"/>
                <a:gridCol w="1930400"/>
                <a:gridCol w="2565400"/>
              </a:tblGrid>
              <a:tr h="240026">
                <a:tc>
                  <a:txBody>
                    <a:bodyPr/>
                    <a:lstStyle/>
                    <a:p>
                      <a:pPr algn="l" fontAlgn="b"/>
                      <a:r>
                        <a:rPr lang="bg-BG" sz="1400" u="none" strike="noStrike" dirty="0">
                          <a:effectLst/>
                        </a:rPr>
                        <a:t> </a:t>
                      </a:r>
                      <a:endParaRPr lang="bg-BG" sz="1400" b="1" i="0" u="none" strike="noStrike" dirty="0">
                        <a:solidFill>
                          <a:srgbClr val="000000"/>
                        </a:solidFill>
                        <a:effectLst/>
                        <a:latin typeface="Calibri"/>
                      </a:endParaRPr>
                    </a:p>
                  </a:txBody>
                  <a:tcPr marL="9525" marR="9525" marT="9525" marB="0" anchor="b"/>
                </a:tc>
                <a:tc>
                  <a:txBody>
                    <a:bodyPr/>
                    <a:lstStyle/>
                    <a:p>
                      <a:pPr algn="l" fontAlgn="b"/>
                      <a:r>
                        <a:rPr lang="bg-BG" sz="1400" u="none" strike="noStrike">
                          <a:effectLst/>
                        </a:rPr>
                        <a:t>Потребление "свободен пазар"</a:t>
                      </a:r>
                      <a:endParaRPr lang="bg-BG" sz="1400" b="1" i="0" u="none" strike="noStrike">
                        <a:solidFill>
                          <a:srgbClr val="000000"/>
                        </a:solidFill>
                        <a:effectLst/>
                        <a:latin typeface="Calibri"/>
                      </a:endParaRPr>
                    </a:p>
                  </a:txBody>
                  <a:tcPr marL="9525" marR="9525" marT="9525" marB="0" anchor="b"/>
                </a:tc>
                <a:tc>
                  <a:txBody>
                    <a:bodyPr/>
                    <a:lstStyle/>
                    <a:p>
                      <a:pPr algn="l" fontAlgn="b"/>
                      <a:r>
                        <a:rPr lang="bg-BG" sz="1400" u="none" strike="noStrike">
                          <a:effectLst/>
                        </a:rPr>
                        <a:t>Потребление "ДПИ"</a:t>
                      </a:r>
                      <a:endParaRPr lang="bg-BG" sz="1400" b="1" i="0" u="none" strike="noStrike">
                        <a:solidFill>
                          <a:srgbClr val="000000"/>
                        </a:solidFill>
                        <a:effectLst/>
                        <a:latin typeface="Calibri"/>
                      </a:endParaRPr>
                    </a:p>
                  </a:txBody>
                  <a:tcPr marL="9525" marR="9525" marT="9525" marB="0" anchor="b"/>
                </a:tc>
                <a:tc>
                  <a:txBody>
                    <a:bodyPr/>
                    <a:lstStyle/>
                    <a:p>
                      <a:pPr algn="l" fontAlgn="b"/>
                      <a:r>
                        <a:rPr lang="bg-BG" sz="1400" u="none" strike="noStrike">
                          <a:effectLst/>
                        </a:rPr>
                        <a:t>Потребление "Регулиран пазар"</a:t>
                      </a:r>
                      <a:endParaRPr lang="bg-BG" sz="1400" b="1" i="0" u="none" strike="noStrike">
                        <a:solidFill>
                          <a:srgbClr val="000000"/>
                        </a:solidFill>
                        <a:effectLst/>
                        <a:latin typeface="Calibri"/>
                      </a:endParaRPr>
                    </a:p>
                  </a:txBody>
                  <a:tcPr marL="9525" marR="9525" marT="9525" marB="0" anchor="b"/>
                </a:tc>
              </a:tr>
              <a:tr h="240026">
                <a:tc>
                  <a:txBody>
                    <a:bodyPr/>
                    <a:lstStyle/>
                    <a:p>
                      <a:pPr algn="l" fontAlgn="b"/>
                      <a:r>
                        <a:rPr lang="en-US" sz="1400" u="none" strike="noStrike">
                          <a:effectLst/>
                        </a:rPr>
                        <a:t>E</a:t>
                      </a:r>
                      <a:r>
                        <a:rPr lang="bg-BG" sz="1400" u="none" strike="noStrike">
                          <a:effectLst/>
                        </a:rPr>
                        <a:t>СО</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99,30%</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0,70%</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0%</a:t>
                      </a:r>
                      <a:endParaRPr lang="bg-BG" sz="1400" b="0" i="0" u="none" strike="noStrike">
                        <a:solidFill>
                          <a:srgbClr val="000000"/>
                        </a:solidFill>
                        <a:effectLst/>
                        <a:latin typeface="Calibri"/>
                      </a:endParaRPr>
                    </a:p>
                  </a:txBody>
                  <a:tcPr marL="9525" marR="9525" marT="9525" marB="0" anchor="b"/>
                </a:tc>
              </a:tr>
              <a:tr h="240026">
                <a:tc>
                  <a:txBody>
                    <a:bodyPr/>
                    <a:lstStyle/>
                    <a:p>
                      <a:pPr algn="l" fontAlgn="b"/>
                      <a:r>
                        <a:rPr lang="bg-BG" sz="1400" u="none" strike="noStrike">
                          <a:effectLst/>
                        </a:rPr>
                        <a:t>ЧЕЗ</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29,11%</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3,29%</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67,60%</a:t>
                      </a:r>
                      <a:endParaRPr lang="bg-BG" sz="1400" b="0" i="0" u="none" strike="noStrike">
                        <a:solidFill>
                          <a:srgbClr val="000000"/>
                        </a:solidFill>
                        <a:effectLst/>
                        <a:latin typeface="Calibri"/>
                      </a:endParaRPr>
                    </a:p>
                  </a:txBody>
                  <a:tcPr marL="9525" marR="9525" marT="9525" marB="0" anchor="b"/>
                </a:tc>
              </a:tr>
              <a:tr h="240026">
                <a:tc>
                  <a:txBody>
                    <a:bodyPr/>
                    <a:lstStyle/>
                    <a:p>
                      <a:pPr algn="l" fontAlgn="b"/>
                      <a:r>
                        <a:rPr lang="bg-BG" sz="1400" u="none" strike="noStrike">
                          <a:effectLst/>
                        </a:rPr>
                        <a:t>ЕВН</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dirty="0">
                          <a:effectLst/>
                        </a:rPr>
                        <a:t>37,36%</a:t>
                      </a:r>
                      <a:endParaRPr lang="bg-BG" sz="1400" b="0" i="0" u="none" strike="noStrike" dirty="0">
                        <a:solidFill>
                          <a:srgbClr val="000000"/>
                        </a:solidFill>
                        <a:effectLst/>
                        <a:latin typeface="Calibri"/>
                      </a:endParaRPr>
                    </a:p>
                  </a:txBody>
                  <a:tcPr marL="9525" marR="9525" marT="9525" marB="0" anchor="b"/>
                </a:tc>
                <a:tc>
                  <a:txBody>
                    <a:bodyPr/>
                    <a:lstStyle/>
                    <a:p>
                      <a:pPr algn="r" fontAlgn="b"/>
                      <a:r>
                        <a:rPr lang="bg-BG" sz="1400" u="none" strike="noStrike" dirty="0">
                          <a:effectLst/>
                        </a:rPr>
                        <a:t>0,92%</a:t>
                      </a:r>
                      <a:endParaRPr lang="bg-BG" sz="1400" b="0" i="0" u="none" strike="noStrike" dirty="0">
                        <a:solidFill>
                          <a:srgbClr val="000000"/>
                        </a:solidFill>
                        <a:effectLst/>
                        <a:latin typeface="Calibri"/>
                      </a:endParaRPr>
                    </a:p>
                  </a:txBody>
                  <a:tcPr marL="9525" marR="9525" marT="9525" marB="0" anchor="b"/>
                </a:tc>
                <a:tc>
                  <a:txBody>
                    <a:bodyPr/>
                    <a:lstStyle/>
                    <a:p>
                      <a:pPr algn="r" fontAlgn="b"/>
                      <a:r>
                        <a:rPr lang="bg-BG" sz="1400" u="none" strike="noStrike">
                          <a:effectLst/>
                        </a:rPr>
                        <a:t>61,72%</a:t>
                      </a:r>
                      <a:endParaRPr lang="bg-BG" sz="1400" b="0" i="0" u="none" strike="noStrike">
                        <a:solidFill>
                          <a:srgbClr val="000000"/>
                        </a:solidFill>
                        <a:effectLst/>
                        <a:latin typeface="Calibri"/>
                      </a:endParaRPr>
                    </a:p>
                  </a:txBody>
                  <a:tcPr marL="9525" marR="9525" marT="9525" marB="0" anchor="b"/>
                </a:tc>
              </a:tr>
              <a:tr h="240026">
                <a:tc>
                  <a:txBody>
                    <a:bodyPr/>
                    <a:lstStyle/>
                    <a:p>
                      <a:pPr algn="l" fontAlgn="b"/>
                      <a:r>
                        <a:rPr lang="bg-BG" sz="1400" u="none" strike="noStrike">
                          <a:effectLst/>
                        </a:rPr>
                        <a:t>Енерго-про</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32,31%</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0,83%</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66,86%</a:t>
                      </a:r>
                      <a:endParaRPr lang="bg-BG" sz="1400" b="0" i="0" u="none" strike="noStrike">
                        <a:solidFill>
                          <a:srgbClr val="000000"/>
                        </a:solidFill>
                        <a:effectLst/>
                        <a:latin typeface="Calibri"/>
                      </a:endParaRPr>
                    </a:p>
                  </a:txBody>
                  <a:tcPr marL="9525" marR="9525" marT="9525" marB="0" anchor="b"/>
                </a:tc>
              </a:tr>
              <a:tr h="240026">
                <a:tc>
                  <a:txBody>
                    <a:bodyPr/>
                    <a:lstStyle/>
                    <a:p>
                      <a:pPr algn="l" fontAlgn="b"/>
                      <a:r>
                        <a:rPr lang="bg-BG" sz="1400" u="none" strike="noStrike">
                          <a:effectLst/>
                        </a:rPr>
                        <a:t>Златни пясъци</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52,09%</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a:effectLst/>
                        </a:rPr>
                        <a:t>0%</a:t>
                      </a:r>
                      <a:endParaRPr lang="bg-BG" sz="1400" b="0" i="0" u="none" strike="noStrike">
                        <a:solidFill>
                          <a:srgbClr val="000000"/>
                        </a:solidFill>
                        <a:effectLst/>
                        <a:latin typeface="Calibri"/>
                      </a:endParaRPr>
                    </a:p>
                  </a:txBody>
                  <a:tcPr marL="9525" marR="9525" marT="9525" marB="0" anchor="b"/>
                </a:tc>
                <a:tc>
                  <a:txBody>
                    <a:bodyPr/>
                    <a:lstStyle/>
                    <a:p>
                      <a:pPr algn="r" fontAlgn="b"/>
                      <a:r>
                        <a:rPr lang="bg-BG" sz="1400" u="none" strike="noStrike" dirty="0">
                          <a:effectLst/>
                        </a:rPr>
                        <a:t>47,91%</a:t>
                      </a:r>
                      <a:endParaRPr lang="bg-BG"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358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548680"/>
            <a:ext cx="8640960" cy="6048672"/>
          </a:xfrm>
        </p:spPr>
        <p:txBody>
          <a:bodyPr>
            <a:normAutofit lnSpcReduction="10000"/>
          </a:bodyPr>
          <a:lstStyle/>
          <a:p>
            <a:pPr algn="just">
              <a:buClr>
                <a:srgbClr val="FFC000"/>
              </a:buClr>
              <a:buFont typeface="Wingdings" pitchFamily="2" charset="2"/>
              <a:buChar char="v"/>
            </a:pPr>
            <a:r>
              <a:rPr lang="bg-BG" sz="1400" b="1" dirty="0">
                <a:latin typeface="+mj-lt"/>
                <a:ea typeface="Verdana" pitchFamily="34" charset="0"/>
                <a:cs typeface="Verdana" pitchFamily="34" charset="0"/>
              </a:rPr>
              <a:t>Електроенергията представлява основно общо благо и трябва да бъде управлявана като такова. В интерес на конкуренцията извличането на максимална полза от публичната намеса в сектора на енергетиката не следва да води до намаляване или ограничаване на задълженията за обществена услуга, които държавите членки са решили да въведат. В този смисъл, паралелно с процеса на либерализация се предприемат мерки за предоставяне на по-надеждни гаранции за изпълнение на </a:t>
            </a:r>
            <a:r>
              <a:rPr lang="bg-BG" sz="1400" b="1" dirty="0" smtClean="0">
                <a:latin typeface="+mj-lt"/>
                <a:ea typeface="Verdana" pitchFamily="34" charset="0"/>
                <a:cs typeface="Verdana" pitchFamily="34" charset="0"/>
              </a:rPr>
              <a:t>задълженият </a:t>
            </a:r>
            <a:r>
              <a:rPr lang="bg-BG" sz="1400" b="1" dirty="0">
                <a:latin typeface="+mj-lt"/>
                <a:ea typeface="Verdana" pitchFamily="34" charset="0"/>
                <a:cs typeface="Verdana" pitchFamily="34" charset="0"/>
              </a:rPr>
              <a:t>за обществена услуга и за по-строгото им спазване. </a:t>
            </a:r>
            <a:endParaRPr lang="bg-BG" sz="1400" b="1" dirty="0" smtClean="0">
              <a:latin typeface="+mj-lt"/>
              <a:ea typeface="Verdana" pitchFamily="34" charset="0"/>
              <a:cs typeface="Verdana" pitchFamily="34" charset="0"/>
            </a:endParaRPr>
          </a:p>
          <a:p>
            <a:pPr algn="just">
              <a:buClr>
                <a:srgbClr val="FFC000"/>
              </a:buClr>
              <a:buFont typeface="Wingdings" pitchFamily="2" charset="2"/>
              <a:buChar char="v"/>
            </a:pPr>
            <a:endParaRPr lang="en-US" sz="1400" b="1" dirty="0" smtClean="0">
              <a:latin typeface="+mj-lt"/>
              <a:ea typeface="Verdana" pitchFamily="34" charset="0"/>
              <a:cs typeface="Verdana" pitchFamily="34" charset="0"/>
            </a:endParaRPr>
          </a:p>
          <a:p>
            <a:pPr algn="just">
              <a:buClr>
                <a:srgbClr val="FFC000"/>
              </a:buClr>
              <a:buFont typeface="Wingdings" pitchFamily="2" charset="2"/>
              <a:buChar char="v"/>
            </a:pPr>
            <a:r>
              <a:rPr lang="bg-BG" sz="1400" b="1" dirty="0">
                <a:latin typeface="+mj-lt"/>
              </a:rPr>
              <a:t>Вътрешният пазар на електроенергия в Европейския съюз следва да бъде от полза за производителите и потребителите (включително МСП, занаятчии и други дребни производители). Националните граници обаче продължават да създават сериозни пречки, свързани с нормативната уредба, преносния капацитет, ценовата структура и др</a:t>
            </a:r>
            <a:r>
              <a:rPr lang="bg-BG" sz="1400" b="1" dirty="0" smtClean="0">
                <a:latin typeface="+mj-lt"/>
              </a:rPr>
              <a:t>.</a:t>
            </a:r>
            <a:r>
              <a:rPr lang="en-US" sz="1400" b="1" dirty="0" smtClean="0">
                <a:latin typeface="+mj-lt"/>
              </a:rPr>
              <a:t>  </a:t>
            </a:r>
            <a:r>
              <a:rPr lang="bg-BG" sz="1400" b="1" dirty="0" smtClean="0">
                <a:latin typeface="+mj-lt"/>
              </a:rPr>
              <a:t>Вътрешният </a:t>
            </a:r>
            <a:r>
              <a:rPr lang="bg-BG" sz="1400" b="1" dirty="0">
                <a:latin typeface="+mj-lt"/>
              </a:rPr>
              <a:t>пазар на електроенергия не е самоцел. Той трябва да се създаде в полза на всички потребители и по-специално на най-уязвимите. В този смисъл ние следваме общия за ЕС процес за предприемане на мерки за предоставяне на повече права на потребителите като основни фактори на европейския пазар на електроенергия, така че те да се превърнат в „потребители — участници</a:t>
            </a:r>
            <a:r>
              <a:rPr lang="bg-BG" sz="1400" b="1" dirty="0" smtClean="0">
                <a:latin typeface="+mj-lt"/>
              </a:rPr>
              <a:t>“.</a:t>
            </a:r>
          </a:p>
          <a:p>
            <a:pPr algn="just">
              <a:buClr>
                <a:srgbClr val="FFC000"/>
              </a:buClr>
              <a:buFont typeface="Wingdings" pitchFamily="2" charset="2"/>
              <a:buChar char="v"/>
            </a:pPr>
            <a:endParaRPr lang="bg-BG" sz="1400" b="1" dirty="0">
              <a:latin typeface="+mj-lt"/>
            </a:endParaRPr>
          </a:p>
          <a:p>
            <a:pPr algn="just">
              <a:buClr>
                <a:srgbClr val="FFC000"/>
              </a:buClr>
              <a:buFont typeface="Wingdings" pitchFamily="2" charset="2"/>
              <a:buChar char="v"/>
            </a:pPr>
            <a:r>
              <a:rPr lang="bg-BG" sz="1400" b="1" dirty="0">
                <a:latin typeface="+mj-lt"/>
              </a:rPr>
              <a:t>Необходими са усилия за доизграждането на вътрешния пазар на електроенергия в ЕС, защото понастоящем пазарът е силно раздробен. Това оказва отрицателно въздействие върху свободата на европейските потребители да избират между доставчици и бюджети (цените са прекалено високи), върху сигурността на енергийните доставки и усилията за справяне с изменението на климата и енергийния преход. </a:t>
            </a:r>
            <a:endParaRPr lang="bg-BG" sz="1400" b="1" dirty="0" smtClean="0">
              <a:latin typeface="+mj-lt"/>
            </a:endParaRPr>
          </a:p>
          <a:p>
            <a:pPr marL="0" indent="0" algn="just">
              <a:buClr>
                <a:srgbClr val="FFC000"/>
              </a:buClr>
              <a:buNone/>
            </a:pPr>
            <a:endParaRPr lang="bg-BG" sz="1400" b="1" dirty="0">
              <a:latin typeface="+mj-lt"/>
            </a:endParaRPr>
          </a:p>
          <a:p>
            <a:pPr algn="just">
              <a:buClr>
                <a:srgbClr val="FFC000"/>
              </a:buClr>
              <a:buFont typeface="Wingdings" pitchFamily="2" charset="2"/>
              <a:buChar char="v"/>
            </a:pPr>
            <a:r>
              <a:rPr lang="bg-BG" sz="1400" b="1" dirty="0">
                <a:latin typeface="+mj-lt"/>
              </a:rPr>
              <a:t>За защитата на интересите на всички от решаващо значение са прозрачността и почтеността в търговията с енергия на едро, за да се избегне определянето на твърде високи цени за крайните потребители и за да се подкрепи доброто управление на енергийните предприятия, независимо дали са държавни или частни. Стриктното прилагане на Регламента относно интегритета и прозрачността на енергийния пазар (REMIT) ще повлияе за прозрачността при търговията на едро и ще даде възможност за бързо откриване на проблеми като пазарна злоупотреба или </a:t>
            </a:r>
            <a:r>
              <a:rPr lang="bg-BG" sz="1400" b="1" dirty="0" err="1">
                <a:latin typeface="+mj-lt"/>
              </a:rPr>
              <a:t>антиконкурентно</a:t>
            </a:r>
            <a:r>
              <a:rPr lang="bg-BG" sz="1400" b="1" dirty="0">
                <a:latin typeface="+mj-lt"/>
              </a:rPr>
              <a:t> поведение и за подкрепа на намесата на органите по конкуренцията.</a:t>
            </a:r>
          </a:p>
          <a:p>
            <a:pPr algn="just"/>
            <a:endParaRPr lang="bg-BG" sz="1400" dirty="0">
              <a:latin typeface="Verdana" pitchFamily="34" charset="0"/>
              <a:ea typeface="Verdana" pitchFamily="34" charset="0"/>
              <a:cs typeface="Verdana" pitchFamily="34" charset="0"/>
            </a:endParaRPr>
          </a:p>
        </p:txBody>
      </p:sp>
      <p:sp>
        <p:nvSpPr>
          <p:cNvPr id="3" name="Slide Number Placeholder 2"/>
          <p:cNvSpPr>
            <a:spLocks noGrp="1"/>
          </p:cNvSpPr>
          <p:nvPr>
            <p:ph type="sldNum" sz="quarter" idx="12"/>
          </p:nvPr>
        </p:nvSpPr>
        <p:spPr/>
        <p:txBody>
          <a:bodyPr/>
          <a:lstStyle/>
          <a:p>
            <a:fld id="{32852908-A423-47DA-9A27-52432AC0FEF4}" type="slidenum">
              <a:rPr lang="bg-BG" smtClean="0"/>
              <a:t>2</a:t>
            </a:fld>
            <a:endParaRPr lang="bg-BG"/>
          </a:p>
        </p:txBody>
      </p:sp>
    </p:spTree>
    <p:extLst>
      <p:ext uri="{BB962C8B-B14F-4D97-AF65-F5344CB8AC3E}">
        <p14:creationId xmlns:p14="http://schemas.microsoft.com/office/powerpoint/2010/main" val="3968835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a:bodyPr>
          <a:lstStyle/>
          <a:p>
            <a:r>
              <a:rPr lang="en-US" sz="3600" dirty="0" smtClean="0">
                <a:latin typeface="+mn-lt"/>
              </a:rPr>
              <a:t>VI</a:t>
            </a:r>
            <a:r>
              <a:rPr lang="en-US" sz="3600" dirty="0">
                <a:latin typeface="+mn-lt"/>
              </a:rPr>
              <a:t>I</a:t>
            </a:r>
            <a:r>
              <a:rPr lang="en-US" sz="3600" dirty="0" smtClean="0">
                <a:latin typeface="+mn-lt"/>
              </a:rPr>
              <a:t>I</a:t>
            </a:r>
            <a:r>
              <a:rPr lang="bg-BG" sz="3600" dirty="0">
                <a:latin typeface="+mn-lt"/>
              </a:rPr>
              <a:t>. </a:t>
            </a:r>
            <a:r>
              <a:rPr lang="bg-BG" sz="3600" dirty="0" smtClean="0">
                <a:latin typeface="+mn-lt"/>
              </a:rPr>
              <a:t>Информираност</a:t>
            </a:r>
            <a:endParaRPr lang="bg-BG" sz="3600" dirty="0">
              <a:solidFill>
                <a:srgbClr val="FF0000"/>
              </a:solidFill>
              <a:latin typeface="+mn-lt"/>
            </a:endParaRPr>
          </a:p>
        </p:txBody>
      </p:sp>
      <p:sp>
        <p:nvSpPr>
          <p:cNvPr id="3" name="Content Placeholder 2"/>
          <p:cNvSpPr>
            <a:spLocks noGrp="1"/>
          </p:cNvSpPr>
          <p:nvPr>
            <p:ph sz="quarter" idx="13"/>
          </p:nvPr>
        </p:nvSpPr>
        <p:spPr>
          <a:xfrm>
            <a:off x="539552" y="1124744"/>
            <a:ext cx="2736304" cy="4968552"/>
          </a:xfrm>
        </p:spPr>
        <p:txBody>
          <a:bodyPr>
            <a:normAutofit/>
          </a:bodyPr>
          <a:lstStyle/>
          <a:p>
            <a:pPr lvl="0">
              <a:buClr>
                <a:srgbClr val="002060"/>
              </a:buClr>
              <a:buFont typeface="Wingdings" panose="05000000000000000000" pitchFamily="2" charset="2"/>
              <a:buChar char="q"/>
            </a:pPr>
            <a:r>
              <a:rPr lang="bg-BG" sz="1400" dirty="0">
                <a:latin typeface="Verdana" pitchFamily="34" charset="0"/>
                <a:ea typeface="Verdana" pitchFamily="34" charset="0"/>
                <a:cs typeface="Verdana" pitchFamily="34" charset="0"/>
              </a:rPr>
              <a:t>Къде мога да намеря информация за всички </a:t>
            </a:r>
            <a:r>
              <a:rPr lang="bg-BG" sz="1400" dirty="0" smtClean="0">
                <a:latin typeface="Verdana" pitchFamily="34" charset="0"/>
                <a:ea typeface="Verdana" pitchFamily="34" charset="0"/>
                <a:cs typeface="Verdana" pitchFamily="34" charset="0"/>
              </a:rPr>
              <a:t>доставчици, за да </a:t>
            </a:r>
            <a:r>
              <a:rPr lang="bg-BG" sz="1400" dirty="0">
                <a:latin typeface="Verdana" pitchFamily="34" charset="0"/>
                <a:ea typeface="Verdana" pitchFamily="34" charset="0"/>
                <a:cs typeface="Verdana" pitchFamily="34" charset="0"/>
              </a:rPr>
              <a:t>направя информиран избор</a:t>
            </a:r>
            <a:r>
              <a:rPr lang="bg-BG" sz="1800" dirty="0"/>
              <a:t>?</a:t>
            </a:r>
          </a:p>
          <a:p>
            <a:pPr>
              <a:buFont typeface="Wingdings" panose="05000000000000000000" pitchFamily="2" charset="2"/>
              <a:buChar char="q"/>
            </a:pPr>
            <a:endParaRPr lang="bg-BG" sz="1700" dirty="0" smtClean="0"/>
          </a:p>
          <a:p>
            <a:pPr>
              <a:buFont typeface="Wingdings" panose="05000000000000000000" pitchFamily="2" charset="2"/>
              <a:buChar char="q"/>
            </a:pPr>
            <a:r>
              <a:rPr lang="bg-BG" sz="1600" dirty="0"/>
              <a:t>Към кого можем да подадем жалба или сигнал срещу новия търговец</a:t>
            </a:r>
            <a:r>
              <a:rPr lang="bg-BG" sz="1600" dirty="0" smtClean="0"/>
              <a:t>?</a:t>
            </a:r>
          </a:p>
          <a:p>
            <a:pPr marL="0" indent="0">
              <a:buNone/>
            </a:pPr>
            <a:endParaRPr lang="bg-BG" sz="1600" dirty="0" smtClean="0"/>
          </a:p>
          <a:p>
            <a:pPr lvl="0">
              <a:buFont typeface="Wingdings" panose="05000000000000000000" pitchFamily="2" charset="2"/>
              <a:buChar char="q"/>
            </a:pPr>
            <a:r>
              <a:rPr lang="bg-BG" sz="1600" dirty="0"/>
              <a:t>Кой контролира дали доставчиците са добросъвестни?</a:t>
            </a:r>
          </a:p>
          <a:p>
            <a:pPr>
              <a:buFont typeface="Wingdings" panose="05000000000000000000" pitchFamily="2" charset="2"/>
              <a:buChar char="q"/>
            </a:pPr>
            <a:endParaRPr lang="bg-BG" sz="1700" dirty="0"/>
          </a:p>
          <a:p>
            <a:pPr>
              <a:buFont typeface="Wingdings" panose="05000000000000000000" pitchFamily="2" charset="2"/>
              <a:buChar char="q"/>
            </a:pPr>
            <a:r>
              <a:rPr lang="bg-BG" sz="1700" dirty="0" smtClean="0"/>
              <a:t>Кой може да бъде доставчик?</a:t>
            </a:r>
            <a:endParaRPr lang="bg-BG" sz="1700" dirty="0"/>
          </a:p>
        </p:txBody>
      </p:sp>
      <p:sp>
        <p:nvSpPr>
          <p:cNvPr id="4" name="Content Placeholder 3"/>
          <p:cNvSpPr>
            <a:spLocks noGrp="1"/>
          </p:cNvSpPr>
          <p:nvPr>
            <p:ph sz="quarter" idx="14"/>
          </p:nvPr>
        </p:nvSpPr>
        <p:spPr>
          <a:xfrm>
            <a:off x="3923928" y="1296144"/>
            <a:ext cx="4968552" cy="5013176"/>
          </a:xfrm>
        </p:spPr>
        <p:txBody>
          <a:bodyPr>
            <a:noAutofit/>
          </a:bodyPr>
          <a:lstStyle/>
          <a:p>
            <a:pPr algn="just">
              <a:buClr>
                <a:srgbClr val="002060"/>
              </a:buClr>
              <a:buFont typeface="Wingdings" panose="05000000000000000000" pitchFamily="2" charset="2"/>
              <a:buChar char="ü"/>
            </a:pPr>
            <a:r>
              <a:rPr lang="bg-BG" sz="1300" dirty="0" smtClean="0">
                <a:latin typeface="Verdana" pitchFamily="34" charset="0"/>
                <a:ea typeface="Verdana" pitchFamily="34" charset="0"/>
                <a:cs typeface="Verdana" pitchFamily="34" charset="0"/>
              </a:rPr>
              <a:t>Списък </a:t>
            </a:r>
            <a:r>
              <a:rPr lang="bg-BG" sz="1300" dirty="0">
                <a:latin typeface="Verdana" pitchFamily="34" charset="0"/>
                <a:ea typeface="Verdana" pitchFamily="34" charset="0"/>
                <a:cs typeface="Verdana" pitchFamily="34" charset="0"/>
              </a:rPr>
              <a:t>с дружествата, които са лицензирани за дейността „търговия с електрическа енергия“, можете да намерите на интернет  страницата на </a:t>
            </a:r>
            <a:r>
              <a:rPr lang="bg-BG" sz="1300" dirty="0" smtClean="0">
                <a:latin typeface="Verdana" pitchFamily="34" charset="0"/>
                <a:ea typeface="Verdana" pitchFamily="34" charset="0"/>
                <a:cs typeface="Verdana" pitchFamily="34" charset="0"/>
              </a:rPr>
              <a:t>КЕВР – </a:t>
            </a:r>
            <a:r>
              <a:rPr lang="en-US" sz="1300" dirty="0" smtClean="0">
                <a:latin typeface="Verdana" pitchFamily="34" charset="0"/>
                <a:ea typeface="Verdana" pitchFamily="34" charset="0"/>
                <a:cs typeface="Verdana" pitchFamily="34" charset="0"/>
              </a:rPr>
              <a:t>www.dker.bg</a:t>
            </a:r>
            <a:r>
              <a:rPr lang="bg-BG" sz="1300" dirty="0" smtClean="0">
                <a:latin typeface="Verdana" pitchFamily="34" charset="0"/>
                <a:ea typeface="Verdana" pitchFamily="34" charset="0"/>
                <a:cs typeface="Verdana" pitchFamily="34" charset="0"/>
              </a:rPr>
              <a:t>. </a:t>
            </a:r>
            <a:r>
              <a:rPr lang="bg-BG" sz="1300" dirty="0">
                <a:latin typeface="Verdana" pitchFamily="34" charset="0"/>
                <a:ea typeface="Verdana" pitchFamily="34" charset="0"/>
                <a:cs typeface="Verdana" pitchFamily="34" charset="0"/>
              </a:rPr>
              <a:t>Списък с всички регистрирани търговци с електрическа енергия от ЕСО и техния статус можете да откриете на неговата интернет </a:t>
            </a:r>
            <a:r>
              <a:rPr lang="bg-BG" sz="1300" dirty="0" smtClean="0">
                <a:latin typeface="Verdana" pitchFamily="34" charset="0"/>
                <a:ea typeface="Verdana" pitchFamily="34" charset="0"/>
                <a:cs typeface="Verdana" pitchFamily="34" charset="0"/>
              </a:rPr>
              <a:t>страница</a:t>
            </a:r>
            <a:r>
              <a:rPr lang="en-US" sz="1300" dirty="0" smtClean="0">
                <a:latin typeface="Verdana" pitchFamily="34" charset="0"/>
                <a:ea typeface="Verdana" pitchFamily="34" charset="0"/>
                <a:cs typeface="Verdana" pitchFamily="34" charset="0"/>
              </a:rPr>
              <a:t> – www.tso.bg</a:t>
            </a:r>
            <a:r>
              <a:rPr lang="bg-BG" sz="1300" dirty="0" smtClean="0">
                <a:latin typeface="Verdana" pitchFamily="34" charset="0"/>
                <a:ea typeface="Verdana" pitchFamily="34" charset="0"/>
                <a:cs typeface="Verdana" pitchFamily="34" charset="0"/>
              </a:rPr>
              <a:t>. </a:t>
            </a:r>
            <a:endParaRPr lang="bg-BG" sz="1300" dirty="0">
              <a:latin typeface="Verdana" pitchFamily="34" charset="0"/>
              <a:ea typeface="Verdana" pitchFamily="34" charset="0"/>
              <a:cs typeface="Verdana" pitchFamily="34" charset="0"/>
            </a:endParaRPr>
          </a:p>
          <a:p>
            <a:pPr algn="just">
              <a:buClr>
                <a:schemeClr val="tx2">
                  <a:lumMod val="75000"/>
                </a:schemeClr>
              </a:buClr>
              <a:buFont typeface="Wingdings" panose="05000000000000000000" pitchFamily="2" charset="2"/>
              <a:buChar char="ü"/>
            </a:pPr>
            <a:r>
              <a:rPr lang="bg-BG" sz="1300" dirty="0" smtClean="0">
                <a:latin typeface="Verdana" pitchFamily="34" charset="0"/>
                <a:ea typeface="Verdana" pitchFamily="34" charset="0"/>
                <a:cs typeface="Verdana" pitchFamily="34" charset="0"/>
              </a:rPr>
              <a:t>Всички </a:t>
            </a:r>
            <a:r>
              <a:rPr lang="bg-BG" sz="1300" dirty="0">
                <a:latin typeface="Verdana" pitchFamily="34" charset="0"/>
                <a:ea typeface="Verdana" pitchFamily="34" charset="0"/>
                <a:cs typeface="Verdana" pitchFamily="34" charset="0"/>
              </a:rPr>
              <a:t>търговци на електрическа енергия са </a:t>
            </a:r>
            <a:r>
              <a:rPr lang="bg-BG" sz="1300" dirty="0" err="1">
                <a:latin typeface="Verdana" pitchFamily="34" charset="0"/>
                <a:ea typeface="Verdana" pitchFamily="34" charset="0"/>
                <a:cs typeface="Verdana" pitchFamily="34" charset="0"/>
              </a:rPr>
              <a:t>лицензианти</a:t>
            </a:r>
            <a:r>
              <a:rPr lang="bg-BG" sz="1300" dirty="0">
                <a:latin typeface="Verdana" pitchFamily="34" charset="0"/>
                <a:ea typeface="Verdana" pitchFamily="34" charset="0"/>
                <a:cs typeface="Verdana" pitchFamily="34" charset="0"/>
              </a:rPr>
              <a:t> по смисъла на Закона за енергетиката и като такива подлежат на контрол от КЕВР, т.е. и за доставчиците на свободен пазар жалби могат да се подават в КЕВР. Сигнали могат де се подават и към КЗП и </a:t>
            </a:r>
            <a:r>
              <a:rPr lang="bg-BG" sz="1300" dirty="0" err="1">
                <a:latin typeface="Verdana" pitchFamily="34" charset="0"/>
                <a:ea typeface="Verdana" pitchFamily="34" charset="0"/>
                <a:cs typeface="Verdana" pitchFamily="34" charset="0"/>
              </a:rPr>
              <a:t>Омбудсмана</a:t>
            </a:r>
            <a:r>
              <a:rPr lang="bg-BG" sz="1300" dirty="0">
                <a:latin typeface="Verdana" pitchFamily="34" charset="0"/>
                <a:ea typeface="Verdana" pitchFamily="34" charset="0"/>
                <a:cs typeface="Verdana" pitchFamily="34" charset="0"/>
              </a:rPr>
              <a:t> на Република България</a:t>
            </a:r>
            <a:r>
              <a:rPr lang="bg-BG" sz="1300" dirty="0" smtClean="0">
                <a:latin typeface="Verdana" pitchFamily="34" charset="0"/>
                <a:ea typeface="Verdana" pitchFamily="34" charset="0"/>
                <a:cs typeface="Verdana" pitchFamily="34" charset="0"/>
              </a:rPr>
              <a:t>.</a:t>
            </a:r>
          </a:p>
          <a:p>
            <a:pPr lvl="0" algn="just">
              <a:buClr>
                <a:srgbClr val="002060"/>
              </a:buClr>
              <a:buFont typeface="Wingdings" panose="05000000000000000000" pitchFamily="2" charset="2"/>
              <a:buChar char="ü"/>
            </a:pPr>
            <a:r>
              <a:rPr lang="bg-BG" sz="1300" dirty="0" smtClean="0">
                <a:latin typeface="Verdana" pitchFamily="34" charset="0"/>
                <a:ea typeface="Verdana" pitchFamily="34" charset="0"/>
                <a:cs typeface="Verdana" pitchFamily="34" charset="0"/>
              </a:rPr>
              <a:t>Всички </a:t>
            </a:r>
            <a:r>
              <a:rPr lang="bg-BG" sz="1300" dirty="0">
                <a:latin typeface="Verdana" pitchFamily="34" charset="0"/>
                <a:ea typeface="Verdana" pitchFamily="34" charset="0"/>
                <a:cs typeface="Verdana" pitchFamily="34" charset="0"/>
              </a:rPr>
              <a:t>търговци с електрическа енергия са </a:t>
            </a:r>
            <a:r>
              <a:rPr lang="bg-BG" sz="1300" dirty="0" err="1">
                <a:latin typeface="Verdana" pitchFamily="34" charset="0"/>
                <a:ea typeface="Verdana" pitchFamily="34" charset="0"/>
                <a:cs typeface="Verdana" pitchFamily="34" charset="0"/>
              </a:rPr>
              <a:t>лицензианти</a:t>
            </a:r>
            <a:r>
              <a:rPr lang="bg-BG" sz="1300" dirty="0">
                <a:latin typeface="Verdana" pitchFamily="34" charset="0"/>
                <a:ea typeface="Verdana" pitchFamily="34" charset="0"/>
                <a:cs typeface="Verdana" pitchFamily="34" charset="0"/>
              </a:rPr>
              <a:t> по смисъла на Закона за енергетиката и като </a:t>
            </a:r>
            <a:r>
              <a:rPr lang="bg-BG" sz="1300" dirty="0" smtClean="0">
                <a:latin typeface="Verdana" pitchFamily="34" charset="0"/>
                <a:ea typeface="Verdana" pitchFamily="34" charset="0"/>
                <a:cs typeface="Verdana" pitchFamily="34" charset="0"/>
              </a:rPr>
              <a:t>такива</a:t>
            </a:r>
            <a:r>
              <a:rPr lang="en-US" sz="1300" dirty="0" smtClean="0">
                <a:latin typeface="Verdana" pitchFamily="34" charset="0"/>
                <a:ea typeface="Verdana" pitchFamily="34" charset="0"/>
                <a:cs typeface="Verdana" pitchFamily="34" charset="0"/>
              </a:rPr>
              <a:t> </a:t>
            </a:r>
            <a:r>
              <a:rPr lang="bg-BG" sz="1300" dirty="0" smtClean="0">
                <a:latin typeface="Verdana" pitchFamily="34" charset="0"/>
                <a:ea typeface="Verdana" pitchFamily="34" charset="0"/>
                <a:cs typeface="Verdana" pitchFamily="34" charset="0"/>
              </a:rPr>
              <a:t>те </a:t>
            </a:r>
            <a:r>
              <a:rPr lang="bg-BG" sz="1300" dirty="0">
                <a:latin typeface="Verdana" pitchFamily="34" charset="0"/>
                <a:ea typeface="Verdana" pitchFamily="34" charset="0"/>
                <a:cs typeface="Verdana" pitchFamily="34" charset="0"/>
              </a:rPr>
              <a:t>подлежат на контрол от КЕВР. </a:t>
            </a:r>
          </a:p>
          <a:p>
            <a:pPr algn="just">
              <a:buClr>
                <a:srgbClr val="002060"/>
              </a:buClr>
              <a:buFont typeface="Wingdings" panose="05000000000000000000" pitchFamily="2" charset="2"/>
              <a:buChar char="ü"/>
            </a:pPr>
            <a:r>
              <a:rPr lang="bg-BG" sz="1300" dirty="0" smtClean="0">
                <a:solidFill>
                  <a:srgbClr val="002060"/>
                </a:solidFill>
                <a:latin typeface="Verdana" pitchFamily="34" charset="0"/>
                <a:ea typeface="Verdana" pitchFamily="34" charset="0"/>
                <a:cs typeface="Verdana" pitchFamily="34" charset="0"/>
              </a:rPr>
              <a:t>Единствено търговец, лицензиран от КВЕР.  Преди да предприемете смяна, е препоръчително да проверите дали има такъв регистриран доставчик</a:t>
            </a:r>
            <a:r>
              <a:rPr lang="bg-BG" sz="1300" dirty="0" smtClean="0">
                <a:solidFill>
                  <a:srgbClr val="FF0000"/>
                </a:solidFill>
                <a:latin typeface="Verdana" pitchFamily="34" charset="0"/>
                <a:ea typeface="Verdana" pitchFamily="34" charset="0"/>
                <a:cs typeface="Verdana" pitchFamily="34" charset="0"/>
              </a:rPr>
              <a:t>.</a:t>
            </a:r>
            <a:endParaRPr lang="en-US" sz="1300" dirty="0" smtClean="0">
              <a:solidFill>
                <a:srgbClr val="FF0000"/>
              </a:solidFill>
              <a:latin typeface="Verdana" pitchFamily="34" charset="0"/>
              <a:ea typeface="Verdana" pitchFamily="34" charset="0"/>
              <a:cs typeface="Verdana" pitchFamily="34" charset="0"/>
            </a:endParaRPr>
          </a:p>
          <a:p>
            <a:pPr algn="just">
              <a:buClr>
                <a:srgbClr val="002060"/>
              </a:buClr>
              <a:buFont typeface="Wingdings" panose="05000000000000000000" pitchFamily="2" charset="2"/>
              <a:buChar char="ü"/>
            </a:pPr>
            <a:r>
              <a:rPr lang="bg-BG" sz="1300" dirty="0" smtClean="0">
                <a:solidFill>
                  <a:srgbClr val="002060"/>
                </a:solidFill>
                <a:latin typeface="Verdana" pitchFamily="34" charset="0"/>
                <a:ea typeface="Verdana" pitchFamily="34" charset="0"/>
                <a:cs typeface="Verdana" pitchFamily="34" charset="0"/>
              </a:rPr>
              <a:t>През 2016 г. предстои нова информационна детайлна компания</a:t>
            </a:r>
            <a:r>
              <a:rPr lang="en-US" sz="1300" dirty="0" smtClean="0">
                <a:solidFill>
                  <a:srgbClr val="002060"/>
                </a:solidFill>
                <a:latin typeface="Verdana" pitchFamily="34" charset="0"/>
                <a:ea typeface="Verdana" pitchFamily="34" charset="0"/>
                <a:cs typeface="Verdana" pitchFamily="34" charset="0"/>
              </a:rPr>
              <a:t> </a:t>
            </a:r>
            <a:r>
              <a:rPr lang="bg-BG" sz="1300" dirty="0" smtClean="0">
                <a:solidFill>
                  <a:srgbClr val="002060"/>
                </a:solidFill>
                <a:latin typeface="Verdana" pitchFamily="34" charset="0"/>
                <a:ea typeface="Verdana" pitchFamily="34" charset="0"/>
                <a:cs typeface="Verdana" pitchFamily="34" charset="0"/>
              </a:rPr>
              <a:t> в която ще се опишат срокове.</a:t>
            </a:r>
            <a:endParaRPr lang="en-US" sz="1300" dirty="0" smtClean="0">
              <a:solidFill>
                <a:srgbClr val="002060"/>
              </a:solidFill>
              <a:latin typeface="Verdana" pitchFamily="34" charset="0"/>
              <a:ea typeface="Verdana" pitchFamily="34" charset="0"/>
              <a:cs typeface="Verdana" pitchFamily="34" charset="0"/>
            </a:endParaRPr>
          </a:p>
          <a:p>
            <a:pPr marL="0" indent="0" algn="just">
              <a:buClr>
                <a:srgbClr val="002060"/>
              </a:buClr>
              <a:buNone/>
            </a:pPr>
            <a:r>
              <a:rPr lang="bg-BG" sz="1300" dirty="0" smtClean="0">
                <a:solidFill>
                  <a:srgbClr val="002060"/>
                </a:solidFill>
                <a:latin typeface="Verdana" pitchFamily="34" charset="0"/>
                <a:ea typeface="Verdana" pitchFamily="34" charset="0"/>
                <a:cs typeface="Verdana" pitchFamily="34" charset="0"/>
              </a:rPr>
              <a:t> </a:t>
            </a:r>
            <a:endParaRPr lang="bg-BG" sz="1300" dirty="0">
              <a:solidFill>
                <a:srgbClr val="002060"/>
              </a:solidFill>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a:xfrm>
            <a:off x="7812360" y="6309320"/>
            <a:ext cx="1161826" cy="365125"/>
          </a:xfrm>
        </p:spPr>
        <p:txBody>
          <a:bodyPr/>
          <a:lstStyle/>
          <a:p>
            <a:fld id="{32852908-A423-47DA-9A27-52432AC0FEF4}" type="slidenum">
              <a:rPr lang="bg-BG" smtClean="0"/>
              <a:t>20</a:t>
            </a:fld>
            <a:endParaRPr lang="bg-BG" dirty="0"/>
          </a:p>
        </p:txBody>
      </p:sp>
    </p:spTree>
    <p:extLst>
      <p:ext uri="{BB962C8B-B14F-4D97-AF65-F5344CB8AC3E}">
        <p14:creationId xmlns:p14="http://schemas.microsoft.com/office/powerpoint/2010/main" val="3160020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25992467"/>
              </p:ext>
            </p:extLst>
          </p:nvPr>
        </p:nvGraphicFramePr>
        <p:xfrm>
          <a:off x="899592" y="1412776"/>
          <a:ext cx="72008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420" y="2708919"/>
            <a:ext cx="2016616" cy="1341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1760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95288" y="260350"/>
            <a:ext cx="8229600" cy="6308725"/>
          </a:xfrm>
        </p:spPr>
        <p:txBody>
          <a:bodyPr>
            <a:normAutofit/>
          </a:bodyPr>
          <a:lstStyle/>
          <a:p>
            <a:pPr algn="ctr">
              <a:buFontTx/>
              <a:buNone/>
            </a:pPr>
            <a:r>
              <a:rPr lang="bg-BG" sz="3500" dirty="0">
                <a:latin typeface="Times New Roman" pitchFamily="18" charset="0"/>
              </a:rPr>
              <a:t>    </a:t>
            </a:r>
            <a:r>
              <a:rPr lang="bg-BG" sz="2600" i="1" dirty="0" smtClean="0"/>
              <a:t>Необходимостта </a:t>
            </a:r>
            <a:r>
              <a:rPr lang="bg-BG" sz="2600" i="1" dirty="0"/>
              <a:t>от реформиране и световните тенденции </a:t>
            </a:r>
            <a:r>
              <a:rPr lang="bg-BG" sz="2600" i="1" dirty="0" smtClean="0"/>
              <a:t>за преструктуриране на </a:t>
            </a:r>
            <a:r>
              <a:rPr lang="bg-BG" sz="2600" i="1" dirty="0"/>
              <a:t>електроенергийния сектор е породена </a:t>
            </a:r>
            <a:r>
              <a:rPr lang="bg-BG" sz="2600" i="1" dirty="0" smtClean="0"/>
              <a:t>от:</a:t>
            </a:r>
            <a:endParaRPr lang="en-US" sz="2600" i="1" dirty="0" smtClean="0"/>
          </a:p>
          <a:p>
            <a:pPr algn="just">
              <a:buFontTx/>
              <a:buNone/>
            </a:pPr>
            <a:endParaRPr lang="en-US" sz="2000" dirty="0" smtClean="0"/>
          </a:p>
          <a:p>
            <a:pPr>
              <a:lnSpc>
                <a:spcPct val="150000"/>
              </a:lnSpc>
              <a:buFont typeface="Wingdings" panose="05000000000000000000" pitchFamily="2" charset="2"/>
              <a:buChar char="Ø"/>
            </a:pPr>
            <a:r>
              <a:rPr lang="bg-BG" sz="2000" dirty="0" smtClean="0"/>
              <a:t>Нови </a:t>
            </a:r>
            <a:r>
              <a:rPr lang="bg-BG" sz="2000" dirty="0"/>
              <a:t>строги екологични изисквания</a:t>
            </a:r>
            <a:r>
              <a:rPr lang="bg-BG" sz="2000" dirty="0" smtClean="0"/>
              <a:t>;</a:t>
            </a:r>
            <a:endParaRPr lang="bg-BG" sz="2000" dirty="0"/>
          </a:p>
          <a:p>
            <a:pPr>
              <a:lnSpc>
                <a:spcPct val="150000"/>
              </a:lnSpc>
              <a:buFont typeface="Wingdings" panose="05000000000000000000" pitchFamily="2" charset="2"/>
              <a:buChar char="Ø"/>
            </a:pPr>
            <a:r>
              <a:rPr lang="bg-BG" sz="2000" dirty="0" smtClean="0"/>
              <a:t>Глобализация </a:t>
            </a:r>
            <a:r>
              <a:rPr lang="bg-BG" sz="2000" dirty="0"/>
              <a:t>на икономическите отношения</a:t>
            </a:r>
            <a:r>
              <a:rPr lang="bg-BG" sz="2000" dirty="0" smtClean="0"/>
              <a:t>;</a:t>
            </a:r>
            <a:endParaRPr lang="bg-BG" sz="2000" dirty="0"/>
          </a:p>
          <a:p>
            <a:pPr>
              <a:lnSpc>
                <a:spcPct val="150000"/>
              </a:lnSpc>
              <a:buFont typeface="Wingdings" panose="05000000000000000000" pitchFamily="2" charset="2"/>
              <a:buChar char="Ø"/>
            </a:pPr>
            <a:r>
              <a:rPr lang="bg-BG" sz="2000" dirty="0"/>
              <a:t>Изисквания за повишаване на енергийната ефективност</a:t>
            </a:r>
            <a:r>
              <a:rPr lang="bg-BG" sz="2000" dirty="0" smtClean="0"/>
              <a:t>;</a:t>
            </a:r>
            <a:endParaRPr lang="bg-BG" sz="2000" dirty="0"/>
          </a:p>
          <a:p>
            <a:pPr algn="just">
              <a:lnSpc>
                <a:spcPct val="150000"/>
              </a:lnSpc>
              <a:buFont typeface="Wingdings" panose="05000000000000000000" pitchFamily="2" charset="2"/>
              <a:buChar char="Ø"/>
            </a:pPr>
            <a:r>
              <a:rPr lang="bg-BG" sz="2000" dirty="0"/>
              <a:t>Развитие на мрежи високо напрежение ВН  и преди всичко на </a:t>
            </a:r>
            <a:r>
              <a:rPr lang="bg-BG" sz="2000" dirty="0" err="1" smtClean="0"/>
              <a:t>междусистемните</a:t>
            </a:r>
            <a:r>
              <a:rPr lang="bg-BG" sz="2000" dirty="0" smtClean="0"/>
              <a:t> връзки.</a:t>
            </a:r>
          </a:p>
          <a:p>
            <a:pPr algn="just">
              <a:lnSpc>
                <a:spcPct val="150000"/>
              </a:lnSpc>
              <a:buFont typeface="Wingdings" panose="05000000000000000000" pitchFamily="2" charset="2"/>
              <a:buChar char="Ø"/>
            </a:pPr>
            <a:r>
              <a:rPr lang="bg-BG" sz="2000" dirty="0" smtClean="0"/>
              <a:t>Развитие </a:t>
            </a:r>
            <a:r>
              <a:rPr lang="bg-BG" sz="2000" dirty="0"/>
              <a:t>на информационните технологии</a:t>
            </a:r>
            <a:r>
              <a:rPr lang="bg-BG" sz="2000" dirty="0" smtClean="0"/>
              <a:t>, развитие  на </a:t>
            </a:r>
            <a:r>
              <a:rPr lang="en-US" sz="2000" dirty="0" smtClean="0"/>
              <a:t>SMART</a:t>
            </a:r>
            <a:r>
              <a:rPr lang="bg-BG" sz="2000" dirty="0" smtClean="0"/>
              <a:t>-</a:t>
            </a:r>
            <a:r>
              <a:rPr lang="en-US" sz="2000" dirty="0" smtClean="0"/>
              <a:t> GRID</a:t>
            </a:r>
            <a:r>
              <a:rPr lang="bg-BG" sz="2000" dirty="0" smtClean="0"/>
              <a:t> мрежи, </a:t>
            </a:r>
            <a:r>
              <a:rPr lang="bg-BG" sz="2000" dirty="0"/>
              <a:t>спомагащи за увеличаване </a:t>
            </a:r>
            <a:r>
              <a:rPr lang="bg-BG" sz="2000" dirty="0" smtClean="0"/>
              <a:t>и </a:t>
            </a:r>
            <a:r>
              <a:rPr lang="bg-BG" sz="2000" dirty="0"/>
              <a:t>обслужване на </a:t>
            </a:r>
            <a:r>
              <a:rPr lang="bg-BG" sz="2000" dirty="0" err="1"/>
              <a:t>енергопотока</a:t>
            </a:r>
            <a:r>
              <a:rPr lang="bg-BG" sz="2000" dirty="0"/>
              <a:t>, </a:t>
            </a:r>
            <a:r>
              <a:rPr lang="bg-BG" sz="2000" dirty="0" smtClean="0"/>
              <a:t>което</a:t>
            </a:r>
            <a:r>
              <a:rPr lang="en-US" sz="2000" dirty="0" smtClean="0"/>
              <a:t> </a:t>
            </a:r>
            <a:r>
              <a:rPr lang="bg-BG" sz="2000" dirty="0" smtClean="0"/>
              <a:t>по </a:t>
            </a:r>
            <a:r>
              <a:rPr lang="bg-BG" sz="2000" dirty="0"/>
              <a:t>този начин  създава </a:t>
            </a:r>
            <a:r>
              <a:rPr lang="bg-BG" sz="2000" dirty="0" smtClean="0"/>
              <a:t>възможности </a:t>
            </a:r>
            <a:r>
              <a:rPr lang="bg-BG" sz="2000" dirty="0"/>
              <a:t>за конкуренция между търговците доставчици на енергия;</a:t>
            </a:r>
          </a:p>
          <a:p>
            <a:pPr algn="just">
              <a:buFontTx/>
              <a:buNone/>
            </a:pPr>
            <a:endParaRPr lang="bg-BG" sz="2000" dirty="0">
              <a:latin typeface="Verdana" pitchFamily="34" charset="0"/>
            </a:endParaRPr>
          </a:p>
          <a:p>
            <a:endParaRPr lang="bg-BG" sz="2000" dirty="0">
              <a:latin typeface="Verdana" pitchFamily="34" charset="0"/>
            </a:endParaRPr>
          </a:p>
        </p:txBody>
      </p:sp>
      <p:sp>
        <p:nvSpPr>
          <p:cNvPr id="4098" name="Rectangle 2"/>
          <p:cNvSpPr>
            <a:spLocks noGrp="1" noChangeArrowheads="1"/>
          </p:cNvSpPr>
          <p:nvPr>
            <p:ph type="title"/>
          </p:nvPr>
        </p:nvSpPr>
        <p:spPr/>
        <p:txBody>
          <a:bodyPr>
            <a:normAutofit fontScale="90000"/>
          </a:bodyPr>
          <a:lstStyle/>
          <a:p>
            <a:r>
              <a:rPr lang="bg-BG" sz="4000"/>
              <a:t/>
            </a:r>
            <a:br>
              <a:rPr lang="bg-BG" sz="4000"/>
            </a:br>
            <a:endParaRPr lang="bg-BG" sz="4000"/>
          </a:p>
        </p:txBody>
      </p:sp>
      <p:sp>
        <p:nvSpPr>
          <p:cNvPr id="2" name="Slide Number Placeholder 1"/>
          <p:cNvSpPr>
            <a:spLocks noGrp="1"/>
          </p:cNvSpPr>
          <p:nvPr>
            <p:ph type="sldNum" sz="quarter" idx="12"/>
          </p:nvPr>
        </p:nvSpPr>
        <p:spPr>
          <a:xfrm>
            <a:off x="7740352" y="6309320"/>
            <a:ext cx="1161826" cy="365125"/>
          </a:xfrm>
        </p:spPr>
        <p:txBody>
          <a:bodyPr/>
          <a:lstStyle/>
          <a:p>
            <a:fld id="{32852908-A423-47DA-9A27-52432AC0FEF4}" type="slidenum">
              <a:rPr lang="bg-BG" smtClean="0"/>
              <a:t>3</a:t>
            </a:fld>
            <a:endParaRPr lang="bg-BG" dirty="0"/>
          </a:p>
        </p:txBody>
      </p:sp>
    </p:spTree>
    <p:extLst>
      <p:ext uri="{BB962C8B-B14F-4D97-AF65-F5344CB8AC3E}">
        <p14:creationId xmlns:p14="http://schemas.microsoft.com/office/powerpoint/2010/main" val="365859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1" y="1"/>
            <a:ext cx="8136135" cy="1340768"/>
          </a:xfrm>
        </p:spPr>
        <p:txBody>
          <a:bodyPr>
            <a:normAutofit/>
          </a:bodyPr>
          <a:lstStyle/>
          <a:p>
            <a:r>
              <a:rPr lang="en-US" sz="3200" dirty="0" smtClean="0">
                <a:latin typeface="+mn-lt"/>
              </a:rPr>
              <a:t>I. </a:t>
            </a:r>
            <a:r>
              <a:rPr lang="bg-BG" sz="3600" dirty="0" smtClean="0">
                <a:latin typeface="+mn-lt"/>
              </a:rPr>
              <a:t>Защо е необходима либерализацията на пазара на  електроенергия</a:t>
            </a:r>
            <a:endParaRPr lang="bg-BG" sz="3600" dirty="0">
              <a:latin typeface="+mn-lt"/>
            </a:endParaRPr>
          </a:p>
        </p:txBody>
      </p:sp>
      <p:sp>
        <p:nvSpPr>
          <p:cNvPr id="3" name="Subtitle 2"/>
          <p:cNvSpPr>
            <a:spLocks noGrp="1"/>
          </p:cNvSpPr>
          <p:nvPr>
            <p:ph type="subTitle" idx="1"/>
          </p:nvPr>
        </p:nvSpPr>
        <p:spPr>
          <a:xfrm>
            <a:off x="2123728" y="1484784"/>
            <a:ext cx="6400800" cy="1752600"/>
          </a:xfrm>
        </p:spPr>
        <p:txBody>
          <a:bodyPr>
            <a:normAutofit/>
          </a:bodyPr>
          <a:lstStyle/>
          <a:p>
            <a:pPr algn="just"/>
            <a:r>
              <a:rPr lang="bg-BG" sz="2800" dirty="0" smtClean="0"/>
              <a:t>з</a:t>
            </a:r>
            <a:r>
              <a:rPr lang="bg-BG" sz="2000" dirty="0" smtClean="0"/>
              <a:t>а да се постигне възможно най-високата ефективност в предлагането на електроенергия чрез пазарни механизми и </a:t>
            </a:r>
            <a:r>
              <a:rPr lang="bg-BG" sz="2000" dirty="0" smtClean="0">
                <a:solidFill>
                  <a:schemeClr val="bg1"/>
                </a:solidFill>
              </a:rPr>
              <a:t>конкуренция на цената за енергия</a:t>
            </a:r>
            <a:r>
              <a:rPr lang="en-US" sz="2000" dirty="0" smtClean="0">
                <a:solidFill>
                  <a:schemeClr val="bg1"/>
                </a:solidFill>
              </a:rPr>
              <a:t>.</a:t>
            </a:r>
            <a:r>
              <a:rPr lang="bg-BG" sz="2000" dirty="0" smtClean="0">
                <a:solidFill>
                  <a:schemeClr val="bg1"/>
                </a:solidFill>
              </a:rPr>
              <a:t> </a:t>
            </a:r>
            <a:endParaRPr lang="en-GB" sz="2000" dirty="0" smtClean="0">
              <a:solidFill>
                <a:schemeClr val="bg1"/>
              </a:solidFill>
            </a:endParaRPr>
          </a:p>
          <a:p>
            <a:pPr algn="just"/>
            <a:endParaRPr lang="bg-BG" sz="2600" dirty="0"/>
          </a:p>
        </p:txBody>
      </p:sp>
      <p:pic>
        <p:nvPicPr>
          <p:cNvPr id="4" name="Picture 4" descr="Energitradi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8760"/>
            <a:ext cx="1967136" cy="54726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1907704" y="3068960"/>
            <a:ext cx="6790793" cy="3624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g-BG" sz="1600" dirty="0" smtClean="0">
                <a:latin typeface="Verdana" pitchFamily="34" charset="0"/>
              </a:rPr>
              <a:t>Цели на либерализацията - модел</a:t>
            </a:r>
            <a:endParaRPr lang="bg-BG" sz="1600" dirty="0">
              <a:latin typeface="Verdana" pitchFamily="34" charset="0"/>
            </a:endParaRPr>
          </a:p>
        </p:txBody>
      </p:sp>
      <p:pic>
        <p:nvPicPr>
          <p:cNvPr id="6" name="Picture 3" descr="models_gtmax_tran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19672" y="3645024"/>
            <a:ext cx="7056015" cy="27367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870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4048" y="476672"/>
            <a:ext cx="3744416" cy="5760640"/>
          </a:xfrm>
        </p:spPr>
        <p:txBody>
          <a:bodyPr>
            <a:normAutofit fontScale="90000"/>
          </a:bodyPr>
          <a:lstStyle/>
          <a:p>
            <a:pPr algn="l"/>
            <a:r>
              <a:rPr lang="bg-BG" sz="1300" dirty="0" smtClean="0">
                <a:solidFill>
                  <a:srgbClr val="002060"/>
                </a:solidFill>
                <a:latin typeface="Verdana" pitchFamily="34" charset="0"/>
                <a:ea typeface="Verdana" pitchFamily="34" charset="0"/>
                <a:cs typeface="Verdana" pitchFamily="34" charset="0"/>
              </a:rPr>
              <a:t>Европейските </a:t>
            </a:r>
            <a:r>
              <a:rPr lang="bg-BG" sz="1300" dirty="0">
                <a:solidFill>
                  <a:srgbClr val="002060"/>
                </a:solidFill>
                <a:latin typeface="Verdana" pitchFamily="34" charset="0"/>
                <a:ea typeface="Verdana" pitchFamily="34" charset="0"/>
                <a:cs typeface="Verdana" pitchFamily="34" charset="0"/>
              </a:rPr>
              <a:t>страни все още имат най-различни регулаторни рамки на дребно, по-специално по отношение на регулирането на цените и защита на потребителите, което от своя страна се трансформира в различни нива на пазарната </a:t>
            </a:r>
            <a:r>
              <a:rPr lang="bg-BG" sz="1300" dirty="0" smtClean="0">
                <a:solidFill>
                  <a:srgbClr val="002060"/>
                </a:solidFill>
                <a:latin typeface="Verdana" pitchFamily="34" charset="0"/>
                <a:ea typeface="Verdana" pitchFamily="34" charset="0"/>
                <a:cs typeface="Verdana" pitchFamily="34" charset="0"/>
              </a:rPr>
              <a:t>конкуренция.</a:t>
            </a:r>
            <a:br>
              <a:rPr lang="bg-BG" sz="1300" dirty="0" smtClean="0">
                <a:solidFill>
                  <a:srgbClr val="002060"/>
                </a:solidFill>
                <a:latin typeface="Verdana" pitchFamily="34" charset="0"/>
                <a:ea typeface="Verdana" pitchFamily="34" charset="0"/>
                <a:cs typeface="Verdana" pitchFamily="34" charset="0"/>
              </a:rPr>
            </a:br>
            <a:r>
              <a:rPr lang="bg-BG" sz="1300" dirty="0">
                <a:solidFill>
                  <a:srgbClr val="002060"/>
                </a:solidFill>
                <a:latin typeface="Verdana" pitchFamily="34" charset="0"/>
                <a:ea typeface="Verdana" pitchFamily="34" charset="0"/>
                <a:cs typeface="Verdana" pitchFamily="34" charset="0"/>
              </a:rPr>
              <a:t/>
            </a:r>
            <a:br>
              <a:rPr lang="bg-BG" sz="1300" dirty="0">
                <a:solidFill>
                  <a:srgbClr val="002060"/>
                </a:solidFill>
                <a:latin typeface="Verdana" pitchFamily="34" charset="0"/>
                <a:ea typeface="Verdana" pitchFamily="34" charset="0"/>
                <a:cs typeface="Verdana" pitchFamily="34" charset="0"/>
              </a:rPr>
            </a:br>
            <a:r>
              <a:rPr lang="bg-BG" sz="1200" dirty="0" smtClean="0">
                <a:solidFill>
                  <a:srgbClr val="002060"/>
                </a:solidFill>
                <a:latin typeface="Verdana" pitchFamily="34" charset="0"/>
                <a:ea typeface="Verdana" pitchFamily="34" charset="0"/>
                <a:cs typeface="Verdana" pitchFamily="34" charset="0"/>
              </a:rPr>
              <a:t>В </a:t>
            </a:r>
            <a:r>
              <a:rPr lang="bg-BG" sz="1200" dirty="0">
                <a:solidFill>
                  <a:srgbClr val="002060"/>
                </a:solidFill>
                <a:latin typeface="Verdana" pitchFamily="34" charset="0"/>
                <a:ea typeface="Verdana" pitchFamily="34" charset="0"/>
                <a:cs typeface="Verdana" pitchFamily="34" charset="0"/>
              </a:rPr>
              <a:t>таблицата е систематизирана извадка от данни за предлагани  оферти на пазарите за електроенергия и газ в столиците на държавите членки. По броя на офертите е видно, че пазарите на електроенергия и газ в Германия</a:t>
            </a:r>
            <a:r>
              <a:rPr lang="bg-BG" sz="1200" dirty="0" smtClean="0">
                <a:solidFill>
                  <a:srgbClr val="002060"/>
                </a:solidFill>
                <a:latin typeface="Verdana" pitchFamily="34" charset="0"/>
                <a:ea typeface="Verdana" pitchFamily="34" charset="0"/>
                <a:cs typeface="Verdana" pitchFamily="34" charset="0"/>
              </a:rPr>
              <a:t>, Великобритания, Дания, Чехия, Финландия </a:t>
            </a:r>
            <a:r>
              <a:rPr lang="bg-BG" sz="1200" dirty="0">
                <a:solidFill>
                  <a:srgbClr val="002060"/>
                </a:solidFill>
                <a:latin typeface="Verdana" pitchFamily="34" charset="0"/>
                <a:ea typeface="Verdana" pitchFamily="34" charset="0"/>
                <a:cs typeface="Verdana" pitchFamily="34" charset="0"/>
              </a:rPr>
              <a:t>и в Холандия са относително най-добре </a:t>
            </a:r>
            <a:r>
              <a:rPr lang="bg-BG" sz="1200" dirty="0" smtClean="0">
                <a:solidFill>
                  <a:srgbClr val="002060"/>
                </a:solidFill>
                <a:latin typeface="Verdana" pitchFamily="34" charset="0"/>
                <a:ea typeface="Verdana" pitchFamily="34" charset="0"/>
                <a:cs typeface="Verdana" pitchFamily="34" charset="0"/>
              </a:rPr>
              <a:t>развити .</a:t>
            </a:r>
            <a:br>
              <a:rPr lang="bg-BG" sz="1200" dirty="0" smtClean="0">
                <a:solidFill>
                  <a:srgbClr val="002060"/>
                </a:solidFill>
                <a:latin typeface="Verdana" pitchFamily="34" charset="0"/>
                <a:ea typeface="Verdana" pitchFamily="34" charset="0"/>
                <a:cs typeface="Verdana" pitchFamily="34" charset="0"/>
              </a:rPr>
            </a:br>
            <a:r>
              <a:rPr lang="bg-BG" sz="1200" dirty="0">
                <a:solidFill>
                  <a:srgbClr val="002060"/>
                </a:solidFill>
                <a:latin typeface="Verdana" pitchFamily="34" charset="0"/>
                <a:ea typeface="Verdana" pitchFamily="34" charset="0"/>
                <a:cs typeface="Verdana" pitchFamily="34" charset="0"/>
              </a:rPr>
              <a:t/>
            </a:r>
            <a:br>
              <a:rPr lang="bg-BG" sz="1200" dirty="0">
                <a:solidFill>
                  <a:srgbClr val="002060"/>
                </a:solidFill>
                <a:latin typeface="Verdana" pitchFamily="34" charset="0"/>
                <a:ea typeface="Verdana" pitchFamily="34" charset="0"/>
                <a:cs typeface="Verdana" pitchFamily="34" charset="0"/>
              </a:rPr>
            </a:br>
            <a:r>
              <a:rPr lang="bg-BG" sz="1200" dirty="0" smtClean="0">
                <a:solidFill>
                  <a:srgbClr val="002060"/>
                </a:solidFill>
                <a:latin typeface="Verdana" pitchFamily="34" charset="0"/>
                <a:ea typeface="Verdana" pitchFamily="34" charset="0"/>
                <a:cs typeface="Verdana" pitchFamily="34" charset="0"/>
              </a:rPr>
              <a:t>В </a:t>
            </a:r>
            <a:r>
              <a:rPr lang="bg-BG" sz="1200" dirty="0">
                <a:solidFill>
                  <a:srgbClr val="002060"/>
                </a:solidFill>
                <a:latin typeface="Verdana" pitchFamily="34" charset="0"/>
                <a:ea typeface="Verdana" pitchFamily="34" charset="0"/>
                <a:cs typeface="Verdana" pitchFamily="34" charset="0"/>
              </a:rPr>
              <a:t>тези държави търговците – доставчици на енергия са в конкуренция помежду си. В резултат на наличието на конкуренция на пазара  доставчиците предлагат и предоставят разнообразни продукти и услуги на потребителите на </a:t>
            </a:r>
            <a:r>
              <a:rPr lang="bg-BG" sz="1200" dirty="0" smtClean="0">
                <a:solidFill>
                  <a:srgbClr val="002060"/>
                </a:solidFill>
                <a:latin typeface="Verdana" pitchFamily="34" charset="0"/>
                <a:ea typeface="Verdana" pitchFamily="34" charset="0"/>
                <a:cs typeface="Verdana" pitchFamily="34" charset="0"/>
              </a:rPr>
              <a:t>електроенергия. </a:t>
            </a:r>
            <a:br>
              <a:rPr lang="bg-BG" sz="1200" dirty="0" smtClean="0">
                <a:solidFill>
                  <a:srgbClr val="002060"/>
                </a:solidFill>
                <a:latin typeface="Verdana" pitchFamily="34" charset="0"/>
                <a:ea typeface="Verdana" pitchFamily="34" charset="0"/>
                <a:cs typeface="Verdana" pitchFamily="34" charset="0"/>
              </a:rPr>
            </a:br>
            <a:r>
              <a:rPr lang="bg-BG" sz="1200" dirty="0">
                <a:solidFill>
                  <a:srgbClr val="002060"/>
                </a:solidFill>
                <a:latin typeface="Verdana" pitchFamily="34" charset="0"/>
                <a:ea typeface="Verdana" pitchFamily="34" charset="0"/>
                <a:cs typeface="Verdana" pitchFamily="34" charset="0"/>
              </a:rPr>
              <a:t/>
            </a:r>
            <a:br>
              <a:rPr lang="bg-BG" sz="1200" dirty="0">
                <a:solidFill>
                  <a:srgbClr val="002060"/>
                </a:solidFill>
                <a:latin typeface="Verdana" pitchFamily="34" charset="0"/>
                <a:ea typeface="Verdana" pitchFamily="34" charset="0"/>
                <a:cs typeface="Verdana" pitchFamily="34" charset="0"/>
              </a:rPr>
            </a:br>
            <a:r>
              <a:rPr lang="bg-BG" sz="1200" dirty="0" smtClean="0">
                <a:solidFill>
                  <a:srgbClr val="002060"/>
                </a:solidFill>
                <a:latin typeface="Verdana" pitchFamily="34" charset="0"/>
                <a:ea typeface="Verdana" pitchFamily="34" charset="0"/>
                <a:cs typeface="Verdana" pitchFamily="34" charset="0"/>
              </a:rPr>
              <a:t>Любопитно </a:t>
            </a:r>
            <a:r>
              <a:rPr lang="bg-BG" sz="1200" dirty="0">
                <a:solidFill>
                  <a:srgbClr val="002060"/>
                </a:solidFill>
                <a:latin typeface="Verdana" pitchFamily="34" charset="0"/>
                <a:ea typeface="Verdana" pitchFamily="34" charset="0"/>
                <a:cs typeface="Verdana" pitchFamily="34" charset="0"/>
              </a:rPr>
              <a:t>е да се отбележи, че доставчиците ЕВН и ЧЕЗ срещат остра конкуренция от други доставчици в собствените си страни. Съответно ЕВН във Виена се конкурира със 25 доставчици, които предлагат 40 различни оферти на потребителите на електричество, а ЧЕЗ в Прага се конкурира съответно с 32 доставчика на електричество, предлагащи 61 различни оферти</a:t>
            </a:r>
            <a:br>
              <a:rPr lang="bg-BG" sz="1200" dirty="0">
                <a:solidFill>
                  <a:srgbClr val="002060"/>
                </a:solidFill>
                <a:latin typeface="Verdana" pitchFamily="34" charset="0"/>
                <a:ea typeface="Verdana" pitchFamily="34" charset="0"/>
                <a:cs typeface="Verdana" pitchFamily="34" charset="0"/>
              </a:rPr>
            </a:br>
            <a:endParaRPr lang="bg-BG" sz="1200" dirty="0">
              <a:solidFill>
                <a:srgbClr val="002060"/>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95350"/>
            <a:ext cx="4614960" cy="53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16632"/>
            <a:ext cx="53285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smtClean="0">
                <a:solidFill>
                  <a:srgbClr val="002060"/>
                </a:solidFill>
              </a:rPr>
              <a:t>ЕВРОПЕЙСКА ПРАКТИКА</a:t>
            </a:r>
            <a:endParaRPr lang="bg-BG" b="1" dirty="0">
              <a:solidFill>
                <a:srgbClr val="002060"/>
              </a:solidFill>
            </a:endParaRPr>
          </a:p>
        </p:txBody>
      </p:sp>
    </p:spTree>
    <p:extLst>
      <p:ext uri="{BB962C8B-B14F-4D97-AF65-F5344CB8AC3E}">
        <p14:creationId xmlns:p14="http://schemas.microsoft.com/office/powerpoint/2010/main" val="95457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80616" y="332656"/>
            <a:ext cx="2736304" cy="6048672"/>
          </a:xfrm>
        </p:spPr>
        <p:txBody>
          <a:bodyPr>
            <a:normAutofit fontScale="85000" lnSpcReduction="10000"/>
          </a:bodyPr>
          <a:lstStyle/>
          <a:p>
            <a:pPr>
              <a:buClr>
                <a:srgbClr val="C00000"/>
              </a:buClr>
              <a:buFont typeface="Wingdings" panose="05000000000000000000" pitchFamily="2" charset="2"/>
              <a:buChar char="q"/>
            </a:pPr>
            <a:r>
              <a:rPr lang="bg-BG" sz="1800" dirty="0" smtClean="0">
                <a:ea typeface="Verdana" pitchFamily="34" charset="0"/>
                <a:cs typeface="Verdana" pitchFamily="34" charset="0"/>
              </a:rPr>
              <a:t>Какво представлява либерализираният</a:t>
            </a:r>
            <a:br>
              <a:rPr lang="bg-BG" sz="1800" dirty="0" smtClean="0">
                <a:ea typeface="Verdana" pitchFamily="34" charset="0"/>
                <a:cs typeface="Verdana" pitchFamily="34" charset="0"/>
              </a:rPr>
            </a:br>
            <a:r>
              <a:rPr lang="bg-BG" sz="1800" dirty="0" smtClean="0">
                <a:ea typeface="Verdana" pitchFamily="34" charset="0"/>
                <a:cs typeface="Verdana" pitchFamily="34" charset="0"/>
              </a:rPr>
              <a:t>пазар на електроенергия?</a:t>
            </a:r>
            <a:endParaRPr lang="en-US" sz="1800" dirty="0" smtClean="0">
              <a:ea typeface="Verdana" pitchFamily="34" charset="0"/>
              <a:cs typeface="Verdana" pitchFamily="34" charset="0"/>
            </a:endParaRPr>
          </a:p>
          <a:p>
            <a:pPr>
              <a:buClr>
                <a:srgbClr val="C00000"/>
              </a:buClr>
              <a:buFont typeface="Wingdings" panose="05000000000000000000" pitchFamily="2" charset="2"/>
              <a:buChar char="q"/>
            </a:pPr>
            <a:endParaRPr lang="bg-BG" sz="1600" dirty="0" smtClean="0">
              <a:ea typeface="Verdana" pitchFamily="34" charset="0"/>
              <a:cs typeface="Verdana" pitchFamily="34" charset="0"/>
            </a:endParaRPr>
          </a:p>
          <a:p>
            <a:pPr>
              <a:buClr>
                <a:srgbClr val="C00000"/>
              </a:buClr>
              <a:buFont typeface="Wingdings" panose="05000000000000000000" pitchFamily="2" charset="2"/>
              <a:buChar char="q"/>
            </a:pPr>
            <a:endParaRPr lang="bg-BG" sz="1600" dirty="0">
              <a:ea typeface="Verdana" pitchFamily="34" charset="0"/>
              <a:cs typeface="Verdana" pitchFamily="34" charset="0"/>
            </a:endParaRPr>
          </a:p>
          <a:p>
            <a:pPr>
              <a:buClr>
                <a:srgbClr val="C00000"/>
              </a:buClr>
              <a:buFont typeface="Wingdings" panose="05000000000000000000" pitchFamily="2" charset="2"/>
              <a:buChar char="q"/>
            </a:pPr>
            <a:endParaRPr lang="bg-BG" sz="1600" dirty="0" smtClean="0">
              <a:ea typeface="Verdana" pitchFamily="34" charset="0"/>
              <a:cs typeface="Verdana" pitchFamily="34" charset="0"/>
            </a:endParaRPr>
          </a:p>
          <a:p>
            <a:pPr>
              <a:buClr>
                <a:srgbClr val="C00000"/>
              </a:buClr>
              <a:buFont typeface="Wingdings" panose="05000000000000000000" pitchFamily="2" charset="2"/>
              <a:buChar char="q"/>
            </a:pPr>
            <a:endParaRPr lang="en-US" sz="1600" dirty="0" smtClean="0">
              <a:ea typeface="Verdana" pitchFamily="34" charset="0"/>
              <a:cs typeface="Verdana" pitchFamily="34" charset="0"/>
            </a:endParaRPr>
          </a:p>
          <a:p>
            <a:pPr>
              <a:buClr>
                <a:srgbClr val="C00000"/>
              </a:buClr>
              <a:buFont typeface="Wingdings" panose="05000000000000000000" pitchFamily="2" charset="2"/>
              <a:buChar char="q"/>
            </a:pPr>
            <a:endParaRPr lang="en-US" sz="1600" dirty="0" smtClean="0">
              <a:ea typeface="Verdana" pitchFamily="34" charset="0"/>
              <a:cs typeface="Verdana" pitchFamily="34" charset="0"/>
            </a:endParaRPr>
          </a:p>
          <a:p>
            <a:pPr>
              <a:buClr>
                <a:srgbClr val="C00000"/>
              </a:buClr>
              <a:buFont typeface="Wingdings" panose="05000000000000000000" pitchFamily="2" charset="2"/>
              <a:buChar char="q"/>
            </a:pPr>
            <a:endParaRPr lang="en-US" sz="1600" dirty="0" smtClean="0">
              <a:ea typeface="Verdana" pitchFamily="34" charset="0"/>
              <a:cs typeface="Verdana" pitchFamily="34" charset="0"/>
            </a:endParaRPr>
          </a:p>
          <a:p>
            <a:pPr>
              <a:buClr>
                <a:srgbClr val="C00000"/>
              </a:buClr>
              <a:buFont typeface="Wingdings" panose="05000000000000000000" pitchFamily="2" charset="2"/>
              <a:buChar char="q"/>
            </a:pPr>
            <a:endParaRPr lang="bg-BG" sz="1600" dirty="0">
              <a:ea typeface="Verdana" pitchFamily="34" charset="0"/>
              <a:cs typeface="Verdana" pitchFamily="34" charset="0"/>
            </a:endParaRPr>
          </a:p>
          <a:p>
            <a:pPr>
              <a:buClr>
                <a:srgbClr val="C00000"/>
              </a:buClr>
              <a:buFont typeface="Wingdings" panose="05000000000000000000" pitchFamily="2" charset="2"/>
              <a:buChar char="q"/>
            </a:pPr>
            <a:endParaRPr lang="en-US" sz="1600" dirty="0" smtClean="0">
              <a:ea typeface="Verdana" pitchFamily="34" charset="0"/>
              <a:cs typeface="Verdana" pitchFamily="34" charset="0"/>
            </a:endParaRPr>
          </a:p>
          <a:p>
            <a:pPr lvl="0">
              <a:buClr>
                <a:srgbClr val="C00000"/>
              </a:buClr>
              <a:buFont typeface="Wingdings" panose="05000000000000000000" pitchFamily="2" charset="2"/>
              <a:buChar char="q"/>
            </a:pPr>
            <a:r>
              <a:rPr lang="bg-BG" sz="1800" dirty="0" smtClean="0">
                <a:ea typeface="Verdana" pitchFamily="34" charset="0"/>
                <a:cs typeface="Verdana" pitchFamily="34" charset="0"/>
              </a:rPr>
              <a:t>Каква е целта на либерализирания пазар на електроенергия?</a:t>
            </a:r>
          </a:p>
          <a:p>
            <a:pPr>
              <a:buClr>
                <a:srgbClr val="C00000"/>
              </a:buClr>
              <a:buFont typeface="Wingdings" panose="05000000000000000000" pitchFamily="2" charset="2"/>
              <a:buChar char="q"/>
            </a:pPr>
            <a:endParaRPr lang="en-US" sz="1600" dirty="0" smtClean="0"/>
          </a:p>
          <a:p>
            <a:pPr>
              <a:buClr>
                <a:srgbClr val="C00000"/>
              </a:buClr>
              <a:buFont typeface="Wingdings" panose="05000000000000000000" pitchFamily="2" charset="2"/>
              <a:buChar char="q"/>
            </a:pPr>
            <a:endParaRPr lang="en-US" sz="1600" dirty="0" smtClean="0"/>
          </a:p>
          <a:p>
            <a:pPr>
              <a:buClr>
                <a:srgbClr val="C00000"/>
              </a:buClr>
              <a:buFont typeface="Wingdings" panose="05000000000000000000" pitchFamily="2" charset="2"/>
              <a:buChar char="q"/>
            </a:pPr>
            <a:endParaRPr lang="bg-BG" sz="1600" dirty="0" smtClean="0"/>
          </a:p>
          <a:p>
            <a:pPr>
              <a:buClr>
                <a:srgbClr val="C00000"/>
              </a:buClr>
              <a:buFont typeface="Wingdings" panose="05000000000000000000" pitchFamily="2" charset="2"/>
              <a:buChar char="q"/>
            </a:pPr>
            <a:endParaRPr lang="en-US" sz="1600" dirty="0"/>
          </a:p>
          <a:p>
            <a:pPr>
              <a:buClr>
                <a:srgbClr val="C00000"/>
              </a:buClr>
              <a:buFont typeface="Wingdings" panose="05000000000000000000" pitchFamily="2" charset="2"/>
              <a:buChar char="q"/>
            </a:pPr>
            <a:r>
              <a:rPr lang="bg-BG" sz="1800" dirty="0" smtClean="0">
                <a:ea typeface="Verdana" pitchFamily="34" charset="0"/>
                <a:cs typeface="Verdana" pitchFamily="34" charset="0"/>
              </a:rPr>
              <a:t>Кое налага въвеждането на либерализирания пазар?</a:t>
            </a:r>
          </a:p>
          <a:p>
            <a:pPr>
              <a:buClr>
                <a:srgbClr val="C00000"/>
              </a:buClr>
              <a:buFont typeface="Wingdings" panose="05000000000000000000" pitchFamily="2" charset="2"/>
              <a:buChar char="q"/>
            </a:pPr>
            <a:endParaRPr lang="bg-BG" sz="1600" b="1" dirty="0" smtClean="0"/>
          </a:p>
          <a:p>
            <a:pPr>
              <a:buClr>
                <a:srgbClr val="C00000"/>
              </a:buClr>
              <a:buFont typeface="Wingdings" panose="05000000000000000000" pitchFamily="2" charset="2"/>
              <a:buChar char="q"/>
            </a:pPr>
            <a:endParaRPr lang="bg-BG" sz="1600" b="1" dirty="0" smtClean="0"/>
          </a:p>
          <a:p>
            <a:pPr algn="just">
              <a:buClr>
                <a:srgbClr val="C00000"/>
              </a:buClr>
              <a:buFont typeface="Wingdings" panose="05000000000000000000" pitchFamily="2" charset="2"/>
              <a:buChar char="q"/>
            </a:pPr>
            <a:r>
              <a:rPr lang="bg-BG" sz="1800" dirty="0" smtClean="0">
                <a:ea typeface="Verdana" pitchFamily="34" charset="0"/>
                <a:cs typeface="Verdana" pitchFamily="34" charset="0"/>
              </a:rPr>
              <a:t>Колко време ще продължи либерализацията?</a:t>
            </a:r>
            <a:endParaRPr lang="bg-BG" sz="1800" dirty="0" smtClean="0"/>
          </a:p>
          <a:p>
            <a:pPr lvl="0">
              <a:buFont typeface="Wingdings" panose="05000000000000000000" pitchFamily="2" charset="2"/>
              <a:buChar char="q"/>
            </a:pPr>
            <a:endParaRPr lang="bg-BG" sz="1600" b="1" dirty="0" smtClean="0"/>
          </a:p>
          <a:p>
            <a:pPr>
              <a:buFont typeface="Wingdings" panose="05000000000000000000" pitchFamily="2" charset="2"/>
              <a:buChar char="q"/>
            </a:pPr>
            <a:endParaRPr lang="bg-BG" sz="1600" b="1" dirty="0"/>
          </a:p>
        </p:txBody>
      </p:sp>
      <p:sp>
        <p:nvSpPr>
          <p:cNvPr id="8" name="Content Placeholder 7"/>
          <p:cNvSpPr>
            <a:spLocks noGrp="1"/>
          </p:cNvSpPr>
          <p:nvPr>
            <p:ph sz="quarter" idx="14"/>
          </p:nvPr>
        </p:nvSpPr>
        <p:spPr>
          <a:xfrm>
            <a:off x="4601096" y="332656"/>
            <a:ext cx="4291384" cy="6408712"/>
          </a:xfrm>
        </p:spPr>
        <p:txBody>
          <a:bodyPr>
            <a:noAutofit/>
          </a:bodyPr>
          <a:lstStyle/>
          <a:p>
            <a:pPr lvl="0" algn="just">
              <a:buClr>
                <a:srgbClr val="002060"/>
              </a:buClr>
              <a:buFont typeface="Wingdings" pitchFamily="2" charset="2"/>
              <a:buChar char="ü"/>
            </a:pPr>
            <a:r>
              <a:rPr lang="bg-BG" sz="1300" dirty="0" smtClean="0">
                <a:ea typeface="Verdana" pitchFamily="34" charset="0"/>
                <a:cs typeface="Verdana" pitchFamily="34" charset="0"/>
              </a:rPr>
              <a:t>Либерализираният (свободният) пазар дава възможност на клиентите да избират своя доставчик на електрическа енергия, с </a:t>
            </a:r>
            <a:r>
              <a:rPr lang="bg-BG" sz="1300" dirty="0" smtClean="0">
                <a:solidFill>
                  <a:srgbClr val="002060"/>
                </a:solidFill>
                <a:ea typeface="Verdana" pitchFamily="34" charset="0"/>
                <a:cs typeface="Verdana" pitchFamily="34" charset="0"/>
              </a:rPr>
              <a:t>който свободно да договорят цената, по която купуват електроенергията си.</a:t>
            </a:r>
            <a:r>
              <a:rPr lang="bg-BG" sz="1300" dirty="0" smtClean="0">
                <a:ea typeface="Verdana" pitchFamily="34" charset="0"/>
                <a:cs typeface="Verdana" pitchFamily="34" charset="0"/>
              </a:rPr>
              <a:t> По този начин се създава конкурентна среда за участниците на пазара, която допринася за повишаване качеството на предлаганите услуги, както и за оптимизиране цената на енергията.</a:t>
            </a:r>
            <a:endParaRPr lang="en-US" sz="1300" dirty="0" smtClean="0">
              <a:ea typeface="Verdana" pitchFamily="34" charset="0"/>
              <a:cs typeface="Verdana" pitchFamily="34" charset="0"/>
            </a:endParaRPr>
          </a:p>
          <a:p>
            <a:pPr lvl="0" algn="just">
              <a:buClr>
                <a:srgbClr val="002060"/>
              </a:buClr>
              <a:buFont typeface="Wingdings" pitchFamily="2" charset="2"/>
              <a:buChar char="ü"/>
            </a:pPr>
            <a:endParaRPr lang="en-US" sz="1300" dirty="0" smtClean="0"/>
          </a:p>
          <a:p>
            <a:pPr lvl="0" algn="just">
              <a:buClr>
                <a:srgbClr val="002060"/>
              </a:buClr>
              <a:buFont typeface="Wingdings" pitchFamily="2" charset="2"/>
              <a:buChar char="ü"/>
            </a:pPr>
            <a:r>
              <a:rPr lang="bg-BG" sz="1300" dirty="0" smtClean="0">
                <a:ea typeface="Verdana" pitchFamily="34" charset="0"/>
                <a:cs typeface="Verdana" pitchFamily="34" charset="0"/>
              </a:rPr>
              <a:t>Основната цел на свободния пазар на електроенергия е въвеждането на конкуренция между </a:t>
            </a:r>
            <a:r>
              <a:rPr lang="bg-BG" sz="1300" dirty="0" smtClean="0">
                <a:solidFill>
                  <a:srgbClr val="002060"/>
                </a:solidFill>
                <a:ea typeface="Verdana" pitchFamily="34" charset="0"/>
                <a:cs typeface="Verdana" pitchFamily="34" charset="0"/>
              </a:rPr>
              <a:t>производители и търговци</a:t>
            </a:r>
            <a:r>
              <a:rPr lang="bg-BG" sz="1300" dirty="0" smtClean="0">
                <a:ea typeface="Verdana" pitchFamily="34" charset="0"/>
                <a:cs typeface="Verdana" pitchFamily="34" charset="0"/>
              </a:rPr>
              <a:t>. Функционирането му е предпоставка за оптимизиране разходите за електрическа енергия на потребителите, повишаване на качеството и разнообразието на предлаганите услуги.</a:t>
            </a:r>
          </a:p>
          <a:p>
            <a:pPr lvl="0" algn="just">
              <a:buClr>
                <a:srgbClr val="002060"/>
              </a:buClr>
              <a:buFont typeface="Wingdings" pitchFamily="2" charset="2"/>
              <a:buChar char="ü"/>
            </a:pPr>
            <a:endParaRPr lang="bg-BG" sz="1300" dirty="0" smtClean="0">
              <a:ea typeface="Verdana" pitchFamily="34" charset="0"/>
              <a:cs typeface="Verdana" pitchFamily="34" charset="0"/>
            </a:endParaRPr>
          </a:p>
          <a:p>
            <a:pPr lvl="0" algn="just">
              <a:buClr>
                <a:srgbClr val="002060"/>
              </a:buClr>
              <a:buFont typeface="Wingdings" pitchFamily="2" charset="2"/>
              <a:buChar char="ü"/>
            </a:pPr>
            <a:endParaRPr lang="bg-BG" sz="1300" dirty="0" smtClean="0">
              <a:ea typeface="Verdana" pitchFamily="34" charset="0"/>
              <a:cs typeface="Verdana" pitchFamily="34" charset="0"/>
            </a:endParaRPr>
          </a:p>
          <a:p>
            <a:pPr lvl="0" algn="just">
              <a:buClr>
                <a:srgbClr val="002060"/>
              </a:buClr>
              <a:buFont typeface="Wingdings" pitchFamily="2" charset="2"/>
              <a:buChar char="ü"/>
            </a:pPr>
            <a:r>
              <a:rPr lang="bg-BG" sz="1300" dirty="0" smtClean="0">
                <a:ea typeface="Verdana" pitchFamily="34" charset="0"/>
                <a:cs typeface="Verdana" pitchFamily="34" charset="0"/>
              </a:rPr>
              <a:t>Постигането на най-оптимална пазарна цена на електроенергията. Либерализацията на пазара в България се изпълнява и в съответствие с изискванията на енергийното законодателство на ЕС. С промените в Закона за енергетиката през 2012 г. България въведе т.нар. Трети енергиен пакет на ЕС.</a:t>
            </a:r>
            <a:r>
              <a:rPr lang="bg-BG" sz="1300" dirty="0"/>
              <a:t> </a:t>
            </a:r>
            <a:endParaRPr lang="bg-BG" sz="1300" dirty="0" smtClean="0"/>
          </a:p>
          <a:p>
            <a:pPr lvl="0" algn="just">
              <a:buClr>
                <a:srgbClr val="002060"/>
              </a:buClr>
              <a:buFont typeface="Wingdings" pitchFamily="2" charset="2"/>
              <a:buChar char="ü"/>
            </a:pPr>
            <a:endParaRPr lang="bg-BG" sz="1300" dirty="0" smtClean="0">
              <a:ea typeface="Verdana" pitchFamily="34" charset="0"/>
              <a:cs typeface="Verdana" pitchFamily="34" charset="0"/>
            </a:endParaRPr>
          </a:p>
          <a:p>
            <a:pPr lvl="0" algn="just">
              <a:buClr>
                <a:srgbClr val="002060"/>
              </a:buClr>
              <a:buFont typeface="Wingdings" pitchFamily="2" charset="2"/>
              <a:buChar char="ü"/>
            </a:pPr>
            <a:r>
              <a:rPr lang="bg-BG" sz="1300" dirty="0" smtClean="0">
                <a:ea typeface="Verdana" pitchFamily="34" charset="0"/>
                <a:cs typeface="Verdana" pitchFamily="34" charset="0"/>
              </a:rPr>
              <a:t>В условията на либерализиран пазар клиентите имат възможност да правят избор за доставчик на електрическа енергия. </a:t>
            </a:r>
            <a:endParaRPr lang="bg-BG" sz="1300" dirty="0">
              <a:ea typeface="Verdana" pitchFamily="34" charset="0"/>
              <a:cs typeface="Verdana" pitchFamily="34" charset="0"/>
            </a:endParaRPr>
          </a:p>
          <a:p>
            <a:pPr algn="just">
              <a:buFont typeface="Wingdings" pitchFamily="2" charset="2"/>
              <a:buChar char="ü"/>
            </a:pPr>
            <a:endParaRPr lang="bg-BG" sz="1400" dirty="0" smtClean="0">
              <a:ea typeface="Verdana" pitchFamily="34" charset="0"/>
              <a:cs typeface="Verdana" pitchFamily="34" charset="0"/>
            </a:endParaRPr>
          </a:p>
          <a:p>
            <a:pPr algn="just">
              <a:buFont typeface="Wingdings" pitchFamily="2" charset="2"/>
              <a:buChar char="ü"/>
            </a:pPr>
            <a:endParaRPr lang="bg-BG" sz="1400" dirty="0" smtClean="0">
              <a:ea typeface="Verdana" pitchFamily="34" charset="0"/>
              <a:cs typeface="Verdana" pitchFamily="34" charset="0"/>
            </a:endParaRPr>
          </a:p>
          <a:p>
            <a:pPr lvl="0" algn="just"/>
            <a:endParaRPr lang="bg-BG" sz="1400" dirty="0" smtClean="0">
              <a:ea typeface="Verdana" pitchFamily="34" charset="0"/>
              <a:cs typeface="Verdana" pitchFamily="34" charset="0"/>
            </a:endParaRPr>
          </a:p>
          <a:p>
            <a:pPr algn="just"/>
            <a:endParaRPr lang="bg-BG" sz="1200" dirty="0"/>
          </a:p>
        </p:txBody>
      </p:sp>
      <p:pic>
        <p:nvPicPr>
          <p:cNvPr id="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920" y="1700808"/>
            <a:ext cx="158417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Slide Number Placeholder 1"/>
          <p:cNvSpPr>
            <a:spLocks noGrp="1"/>
          </p:cNvSpPr>
          <p:nvPr>
            <p:ph type="sldNum" sz="quarter" idx="12"/>
          </p:nvPr>
        </p:nvSpPr>
        <p:spPr>
          <a:xfrm>
            <a:off x="7884368" y="6381328"/>
            <a:ext cx="1161826" cy="365125"/>
          </a:xfrm>
        </p:spPr>
        <p:txBody>
          <a:bodyPr/>
          <a:lstStyle/>
          <a:p>
            <a:fld id="{32852908-A423-47DA-9A27-52432AC0FEF4}" type="slidenum">
              <a:rPr lang="bg-BG" smtClean="0"/>
              <a:t>6</a:t>
            </a:fld>
            <a:endParaRPr lang="bg-BG"/>
          </a:p>
        </p:txBody>
      </p:sp>
    </p:spTree>
    <p:extLst>
      <p:ext uri="{BB962C8B-B14F-4D97-AF65-F5344CB8AC3E}">
        <p14:creationId xmlns:p14="http://schemas.microsoft.com/office/powerpoint/2010/main" val="204148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404664"/>
            <a:ext cx="5112568" cy="6192688"/>
          </a:xfrm>
          <a:scene3d>
            <a:camera prst="orthographicFront"/>
            <a:lightRig rig="threePt" dir="t"/>
          </a:scene3d>
          <a:sp3d contourW="12700">
            <a:contourClr>
              <a:srgbClr val="002060"/>
            </a:contourClr>
          </a:sp3d>
        </p:spPr>
        <p:txBody>
          <a:bodyPr>
            <a:normAutofit lnSpcReduction="10000"/>
          </a:bodyPr>
          <a:lstStyle/>
          <a:p>
            <a:pPr algn="just">
              <a:buClr>
                <a:schemeClr val="accent2">
                  <a:lumMod val="75000"/>
                </a:schemeClr>
              </a:buClr>
              <a:buFont typeface="Wingdings" panose="05000000000000000000" pitchFamily="2" charset="2"/>
              <a:buChar char="Ø"/>
            </a:pPr>
            <a:r>
              <a:rPr lang="bg-BG" sz="1200" b="1" dirty="0" smtClean="0">
                <a:solidFill>
                  <a:schemeClr val="bg2">
                    <a:lumMod val="10000"/>
                  </a:schemeClr>
                </a:solidFill>
              </a:rPr>
              <a:t>Българският </a:t>
            </a:r>
            <a:r>
              <a:rPr lang="bg-BG" sz="1200" b="1" dirty="0">
                <a:solidFill>
                  <a:schemeClr val="bg2">
                    <a:lumMod val="10000"/>
                  </a:schemeClr>
                </a:solidFill>
              </a:rPr>
              <a:t>свободен електроенергиен пазар стартира през септември 2004г. със сключването на първата сделка за продажба на електроенергия между АЕЦ Козлодуй и Юмикор мед (днес </a:t>
            </a:r>
            <a:r>
              <a:rPr lang="bg-BG" sz="1200" b="1" dirty="0" err="1">
                <a:solidFill>
                  <a:schemeClr val="bg2">
                    <a:lumMod val="10000"/>
                  </a:schemeClr>
                </a:solidFill>
              </a:rPr>
              <a:t>Аурубис</a:t>
            </a:r>
            <a:r>
              <a:rPr lang="bg-BG" sz="1200" b="1" dirty="0">
                <a:solidFill>
                  <a:schemeClr val="bg2">
                    <a:lumMod val="10000"/>
                  </a:schemeClr>
                </a:solidFill>
              </a:rPr>
              <a:t> – България). Пазарът трябваше поетапно да се доразвива, за да достигне равнището на развитите енергийни пазари в ЕС. </a:t>
            </a:r>
            <a:endParaRPr lang="en-US" sz="1200" b="1" dirty="0" smtClean="0">
              <a:solidFill>
                <a:schemeClr val="bg2">
                  <a:lumMod val="10000"/>
                </a:schemeClr>
              </a:solidFill>
            </a:endParaRPr>
          </a:p>
          <a:p>
            <a:pPr algn="just">
              <a:buClr>
                <a:schemeClr val="accent2">
                  <a:lumMod val="75000"/>
                </a:schemeClr>
              </a:buClr>
              <a:buFont typeface="Wingdings" panose="05000000000000000000" pitchFamily="2" charset="2"/>
              <a:buChar char="Ø"/>
            </a:pPr>
            <a:r>
              <a:rPr lang="bg-BG" sz="1200" dirty="0" smtClean="0">
                <a:solidFill>
                  <a:schemeClr val="bg2">
                    <a:lumMod val="10000"/>
                  </a:schemeClr>
                </a:solidFill>
                <a:latin typeface="Verdana" pitchFamily="34" charset="0"/>
                <a:ea typeface="Verdana" pitchFamily="34" charset="0"/>
                <a:cs typeface="Verdana" pitchFamily="34" charset="0"/>
              </a:rPr>
              <a:t>През </a:t>
            </a:r>
            <a:r>
              <a:rPr lang="bg-BG" sz="1200" dirty="0">
                <a:solidFill>
                  <a:schemeClr val="bg2">
                    <a:lumMod val="10000"/>
                  </a:schemeClr>
                </a:solidFill>
                <a:latin typeface="Verdana" pitchFamily="34" charset="0"/>
                <a:ea typeface="Verdana" pitchFamily="34" charset="0"/>
                <a:cs typeface="Verdana" pitchFamily="34" charset="0"/>
              </a:rPr>
              <a:t>2007г. бяха премахнати нормативните прагове за либерализиране на пазара, като освен индустриалните потребители (наричани тогава „привилегировани потребители”), формално сделки на свободния пазар на електроенергия можеха да сключват вече всички потребители – битови и небитови</a:t>
            </a:r>
            <a:r>
              <a:rPr lang="bg-BG" sz="1600" dirty="0">
                <a:solidFill>
                  <a:schemeClr val="bg2">
                    <a:lumMod val="10000"/>
                  </a:schemeClr>
                </a:solidFill>
              </a:rPr>
              <a:t>. </a:t>
            </a:r>
          </a:p>
          <a:p>
            <a:pPr algn="just">
              <a:buClr>
                <a:schemeClr val="accent2">
                  <a:lumMod val="75000"/>
                </a:schemeClr>
              </a:buClr>
              <a:buFont typeface="Wingdings" panose="05000000000000000000" pitchFamily="2" charset="2"/>
              <a:buChar char="Ø"/>
            </a:pPr>
            <a:r>
              <a:rPr lang="bg-BG" sz="1200" dirty="0">
                <a:solidFill>
                  <a:schemeClr val="bg2">
                    <a:lumMod val="10000"/>
                  </a:schemeClr>
                </a:solidFill>
                <a:latin typeface="Verdana" pitchFamily="34" charset="0"/>
                <a:ea typeface="Verdana" pitchFamily="34" charset="0"/>
                <a:cs typeface="Verdana" pitchFamily="34" charset="0"/>
              </a:rPr>
              <a:t>Отново през 2007г. в изпълнение на изискванията на Втория енергиен </a:t>
            </a:r>
            <a:r>
              <a:rPr lang="bg-BG" sz="1200" dirty="0" err="1">
                <a:solidFill>
                  <a:schemeClr val="bg2">
                    <a:lumMod val="10000"/>
                  </a:schemeClr>
                </a:solidFill>
                <a:latin typeface="Verdana" pitchFamily="34" charset="0"/>
                <a:ea typeface="Verdana" pitchFamily="34" charset="0"/>
                <a:cs typeface="Verdana" pitchFamily="34" charset="0"/>
              </a:rPr>
              <a:t>либерализационен</a:t>
            </a:r>
            <a:r>
              <a:rPr lang="bg-BG" sz="1200" dirty="0">
                <a:solidFill>
                  <a:schemeClr val="bg2">
                    <a:lumMod val="10000"/>
                  </a:schemeClr>
                </a:solidFill>
                <a:latin typeface="Verdana" pitchFamily="34" charset="0"/>
                <a:ea typeface="Verdana" pitchFamily="34" charset="0"/>
                <a:cs typeface="Verdana" pitchFamily="34" charset="0"/>
              </a:rPr>
              <a:t> пакет бяха разделени юридически предприятията, извършващи доставка на енергия от предприятията – мрежови </a:t>
            </a:r>
            <a:r>
              <a:rPr lang="bg-BG" sz="1200" dirty="0" smtClean="0">
                <a:solidFill>
                  <a:schemeClr val="bg2">
                    <a:lumMod val="10000"/>
                  </a:schemeClr>
                </a:solidFill>
                <a:latin typeface="Verdana" pitchFamily="34" charset="0"/>
                <a:ea typeface="Verdana" pitchFamily="34" charset="0"/>
                <a:cs typeface="Verdana" pitchFamily="34" charset="0"/>
              </a:rPr>
              <a:t>оператори</a:t>
            </a:r>
            <a:r>
              <a:rPr lang="en-US" sz="1200" dirty="0" smtClean="0">
                <a:solidFill>
                  <a:schemeClr val="bg2">
                    <a:lumMod val="10000"/>
                  </a:schemeClr>
                </a:solidFill>
                <a:latin typeface="Verdana" pitchFamily="34" charset="0"/>
                <a:ea typeface="Verdana" pitchFamily="34" charset="0"/>
                <a:cs typeface="Verdana" pitchFamily="34" charset="0"/>
              </a:rPr>
              <a:t>.</a:t>
            </a:r>
          </a:p>
          <a:p>
            <a:pPr algn="just">
              <a:buClr>
                <a:schemeClr val="accent2">
                  <a:lumMod val="75000"/>
                </a:schemeClr>
              </a:buClr>
              <a:buFont typeface="Wingdings" panose="05000000000000000000" pitchFamily="2" charset="2"/>
              <a:buChar char="Ø"/>
            </a:pPr>
            <a:r>
              <a:rPr lang="bg-BG" sz="1200" dirty="0">
                <a:solidFill>
                  <a:schemeClr val="bg2">
                    <a:lumMod val="10000"/>
                  </a:schemeClr>
                </a:solidFill>
                <a:latin typeface="Verdana" pitchFamily="34" charset="0"/>
                <a:ea typeface="Verdana" pitchFamily="34" charset="0"/>
                <a:cs typeface="Verdana" pitchFamily="34" charset="0"/>
              </a:rPr>
              <a:t>Третият основен етап от този процес бе транспонирането на изискванията на Третия енергиен </a:t>
            </a:r>
            <a:r>
              <a:rPr lang="bg-BG" sz="1200" dirty="0" err="1">
                <a:solidFill>
                  <a:schemeClr val="bg2">
                    <a:lumMod val="10000"/>
                  </a:schemeClr>
                </a:solidFill>
                <a:latin typeface="Verdana" pitchFamily="34" charset="0"/>
                <a:ea typeface="Verdana" pitchFamily="34" charset="0"/>
                <a:cs typeface="Verdana" pitchFamily="34" charset="0"/>
              </a:rPr>
              <a:t>либерализационен</a:t>
            </a:r>
            <a:r>
              <a:rPr lang="bg-BG" sz="1200" dirty="0">
                <a:solidFill>
                  <a:schemeClr val="bg2">
                    <a:lumMod val="10000"/>
                  </a:schemeClr>
                </a:solidFill>
                <a:latin typeface="Verdana" pitchFamily="34" charset="0"/>
                <a:ea typeface="Verdana" pitchFamily="34" charset="0"/>
                <a:cs typeface="Verdana" pitchFamily="34" charset="0"/>
              </a:rPr>
              <a:t> пакет, като с измененията на Закона за енергетиката бяха въведени изключителни изисквания за независимост на дейностите по производство и доставка от дейността по пренос на електроенергия. Бяха въведени нови гаранции за независимостта на операторите на </a:t>
            </a:r>
            <a:r>
              <a:rPr lang="bg-BG" sz="1200" dirty="0" err="1">
                <a:solidFill>
                  <a:schemeClr val="bg2">
                    <a:lumMod val="10000"/>
                  </a:schemeClr>
                </a:solidFill>
                <a:latin typeface="Verdana" pitchFamily="34" charset="0"/>
                <a:ea typeface="Verdana" pitchFamily="34" charset="0"/>
                <a:cs typeface="Verdana" pitchFamily="34" charset="0"/>
              </a:rPr>
              <a:t>електропеносната</a:t>
            </a:r>
            <a:r>
              <a:rPr lang="bg-BG" sz="1200" dirty="0">
                <a:solidFill>
                  <a:schemeClr val="bg2">
                    <a:lumMod val="10000"/>
                  </a:schemeClr>
                </a:solidFill>
                <a:latin typeface="Verdana" pitchFamily="34" charset="0"/>
                <a:ea typeface="Verdana" pitchFamily="34" charset="0"/>
                <a:cs typeface="Verdana" pitchFamily="34" charset="0"/>
              </a:rPr>
              <a:t> и електроразпределителните мрежи, включително и прехвърляне на собствеността както върху капитала на </a:t>
            </a:r>
            <a:r>
              <a:rPr lang="bg-BG" sz="1200" dirty="0" err="1">
                <a:solidFill>
                  <a:schemeClr val="bg2">
                    <a:lumMod val="10000"/>
                  </a:schemeClr>
                </a:solidFill>
                <a:latin typeface="Verdana" pitchFamily="34" charset="0"/>
                <a:ea typeface="Verdana" pitchFamily="34" charset="0"/>
                <a:cs typeface="Verdana" pitchFamily="34" charset="0"/>
              </a:rPr>
              <a:t>електропреносния</a:t>
            </a:r>
            <a:r>
              <a:rPr lang="bg-BG" sz="1200" dirty="0">
                <a:solidFill>
                  <a:schemeClr val="bg2">
                    <a:lumMod val="10000"/>
                  </a:schemeClr>
                </a:solidFill>
                <a:latin typeface="Verdana" pitchFamily="34" charset="0"/>
                <a:ea typeface="Verdana" pitchFamily="34" charset="0"/>
                <a:cs typeface="Verdana" pitchFamily="34" charset="0"/>
              </a:rPr>
              <a:t> оператор, така и върху преносната мрежа, чрез която той осъществява основната си дейност. </a:t>
            </a:r>
            <a:endParaRPr lang="en-US" sz="1200" dirty="0" smtClean="0">
              <a:solidFill>
                <a:schemeClr val="bg2">
                  <a:lumMod val="10000"/>
                </a:schemeClr>
              </a:solidFill>
              <a:latin typeface="Verdana" pitchFamily="34" charset="0"/>
              <a:ea typeface="Verdana" pitchFamily="34" charset="0"/>
              <a:cs typeface="Verdana" pitchFamily="34" charset="0"/>
            </a:endParaRPr>
          </a:p>
          <a:p>
            <a:pPr algn="just">
              <a:buClr>
                <a:schemeClr val="accent2">
                  <a:lumMod val="75000"/>
                </a:schemeClr>
              </a:buClr>
              <a:buFont typeface="Wingdings" panose="05000000000000000000" pitchFamily="2" charset="2"/>
              <a:buChar char="Ø"/>
            </a:pPr>
            <a:r>
              <a:rPr lang="bg-BG" sz="1200" dirty="0">
                <a:solidFill>
                  <a:schemeClr val="bg2">
                    <a:lumMod val="10000"/>
                  </a:schemeClr>
                </a:solidFill>
                <a:latin typeface="Verdana" pitchFamily="34" charset="0"/>
                <a:ea typeface="Verdana" pitchFamily="34" charset="0"/>
                <a:cs typeface="Verdana" pitchFamily="34" charset="0"/>
              </a:rPr>
              <a:t>Съгласно изискванията за членството ни в Европейския съюз Република България е поела ангажименти за институционалното  </a:t>
            </a:r>
            <a:r>
              <a:rPr lang="bg-BG" sz="1200" dirty="0" smtClean="0">
                <a:solidFill>
                  <a:schemeClr val="bg2">
                    <a:lumMod val="10000"/>
                  </a:schemeClr>
                </a:solidFill>
                <a:latin typeface="Verdana" pitchFamily="34" charset="0"/>
                <a:ea typeface="Verdana" pitchFamily="34" charset="0"/>
                <a:cs typeface="Verdana" pitchFamily="34" charset="0"/>
              </a:rPr>
              <a:t>изграждане </a:t>
            </a:r>
            <a:r>
              <a:rPr lang="bg-BG" sz="1200" dirty="0">
                <a:solidFill>
                  <a:schemeClr val="bg2">
                    <a:lumMod val="10000"/>
                  </a:schemeClr>
                </a:solidFill>
                <a:latin typeface="Verdana" pitchFamily="34" charset="0"/>
                <a:ea typeface="Verdana" pitchFamily="34" charset="0"/>
                <a:cs typeface="Verdana" pitchFamily="34" charset="0"/>
              </a:rPr>
              <a:t>на либерализиран пазар на електрическа енергия и за интегрирането му с други енергийни пазари до 2015 г.</a:t>
            </a:r>
            <a:endParaRPr lang="en-US" sz="1200" dirty="0">
              <a:solidFill>
                <a:schemeClr val="bg2">
                  <a:lumMod val="10000"/>
                </a:schemeClr>
              </a:solidFill>
              <a:latin typeface="Verdana" pitchFamily="34" charset="0"/>
              <a:ea typeface="Verdana" pitchFamily="34" charset="0"/>
              <a:cs typeface="Verdana" pitchFamily="34" charset="0"/>
            </a:endParaRPr>
          </a:p>
          <a:p>
            <a:pPr algn="just">
              <a:buClr>
                <a:schemeClr val="accent2">
                  <a:lumMod val="75000"/>
                </a:schemeClr>
              </a:buClr>
            </a:pPr>
            <a:endParaRPr lang="bg-BG" sz="12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539552" y="332656"/>
            <a:ext cx="4330824" cy="1252728"/>
          </a:xfrm>
        </p:spPr>
        <p:txBody>
          <a:bodyPr>
            <a:normAutofit/>
          </a:bodyPr>
          <a:lstStyle/>
          <a:p>
            <a:pPr algn="l"/>
            <a:r>
              <a:rPr lang="en-US" sz="3600" dirty="0" smtClean="0">
                <a:latin typeface="+mn-lt"/>
              </a:rPr>
              <a:t>II</a:t>
            </a:r>
            <a:r>
              <a:rPr lang="bg-BG" sz="3600" dirty="0" smtClean="0">
                <a:latin typeface="+mn-lt"/>
              </a:rPr>
              <a:t>. Кога започва </a:t>
            </a:r>
            <a:endParaRPr lang="bg-BG" sz="4800" dirty="0">
              <a:effectLst>
                <a:reflection blurRad="6350" stA="60000" endA="900" endPos="58000" dir="5400000" sy="-100000" algn="bl" rotWithShape="0"/>
              </a:effectLst>
              <a:latin typeface="+mn-lt"/>
            </a:endParaRPr>
          </a:p>
        </p:txBody>
      </p:sp>
      <p:sp>
        <p:nvSpPr>
          <p:cNvPr id="4" name="AutoShape 2" descr="&amp;Rcy;&amp;iecy;&amp;zcy;&amp;ucy;&amp;lcy;&amp;tcy;&amp;acy;&amp;tcy; &amp;scy; &amp;icy;&amp;zcy;&amp;ocy;&amp;bcy;&amp;rcy;&amp;acy;&amp;zhcy;&amp;iecy;&amp;ncy;&amp;icy;&amp;iecy; &amp;zcy;&amp;acy; &amp;scy;&amp;ncy;&amp;icy;&amp;mcy;&amp;kcy;&amp;icy; &amp;iecy;&amp;ncy;&amp;iecy;&amp;rcy;&amp;gcy;&amp;iecy;&amp;tcy;&amp;icy;&amp;kcy;&amp;acy;"/>
          <p:cNvSpPr>
            <a:spLocks noChangeAspect="1" noChangeArrowheads="1"/>
          </p:cNvSpPr>
          <p:nvPr/>
        </p:nvSpPr>
        <p:spPr bwMode="auto">
          <a:xfrm>
            <a:off x="155575" y="-579438"/>
            <a:ext cx="161925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5" name="AutoShape 4" descr="&amp;Rcy;&amp;iecy;&amp;zcy;&amp;ucy;&amp;lcy;&amp;tcy;&amp;acy;&amp;tcy; &amp;scy; &amp;icy;&amp;zcy;&amp;ocy;&amp;bcy;&amp;rcy;&amp;acy;&amp;zhcy;&amp;iecy;&amp;ncy;&amp;icy;&amp;iecy; &amp;zcy;&amp;acy; &amp;scy;&amp;ncy;&amp;icy;&amp;mcy;&amp;kcy;&amp;icy; &amp;iecy;&amp;ncy;&amp;iecy;&amp;rcy;&amp;gcy;&amp;iecy;&amp;tcy;&amp;icy;&amp;kcy;&amp;acy;"/>
          <p:cNvSpPr>
            <a:spLocks noChangeAspect="1" noChangeArrowheads="1"/>
          </p:cNvSpPr>
          <p:nvPr/>
        </p:nvSpPr>
        <p:spPr bwMode="auto">
          <a:xfrm>
            <a:off x="307975" y="-427038"/>
            <a:ext cx="161925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0840"/>
            <a:ext cx="3283962" cy="416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812360" y="6354677"/>
            <a:ext cx="1161826" cy="365125"/>
          </a:xfrm>
        </p:spPr>
        <p:txBody>
          <a:bodyPr/>
          <a:lstStyle/>
          <a:p>
            <a:fld id="{32852908-A423-47DA-9A27-52432AC0FEF4}" type="slidenum">
              <a:rPr lang="bg-BG" smtClean="0"/>
              <a:t>7</a:t>
            </a:fld>
            <a:endParaRPr lang="bg-BG" dirty="0"/>
          </a:p>
        </p:txBody>
      </p:sp>
    </p:spTree>
    <p:extLst>
      <p:ext uri="{BB962C8B-B14F-4D97-AF65-F5344CB8AC3E}">
        <p14:creationId xmlns:p14="http://schemas.microsoft.com/office/powerpoint/2010/main" val="333008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1484784"/>
            <a:ext cx="6840760" cy="5184576"/>
          </a:xfrm>
        </p:spPr>
        <p:txBody>
          <a:bodyPr>
            <a:normAutofit fontScale="47500" lnSpcReduction="20000"/>
          </a:bodyPr>
          <a:lstStyle/>
          <a:p>
            <a:pPr lvl="0">
              <a:buClr>
                <a:srgbClr val="002060"/>
              </a:buClr>
              <a:buFont typeface="Wingdings" pitchFamily="2" charset="2"/>
              <a:buChar char="Ø"/>
            </a:pPr>
            <a:r>
              <a:rPr lang="bg-BG" sz="3400" b="1" dirty="0">
                <a:ea typeface="Verdana" pitchFamily="34" charset="0"/>
                <a:cs typeface="Verdana" pitchFamily="34" charset="0"/>
              </a:rPr>
              <a:t>Производители</a:t>
            </a:r>
            <a:r>
              <a:rPr lang="bg-BG" sz="3400" dirty="0">
                <a:ea typeface="Verdana" pitchFamily="34" charset="0"/>
                <a:cs typeface="Verdana" pitchFamily="34" charset="0"/>
              </a:rPr>
              <a:t> - произвеждат електроенергия от конвенционални и възобновяеми източници и я продават на търговците и крайните клиенти</a:t>
            </a:r>
            <a:r>
              <a:rPr lang="bg-BG" sz="3400" dirty="0" smtClean="0">
                <a:ea typeface="Verdana" pitchFamily="34" charset="0"/>
                <a:cs typeface="Verdana" pitchFamily="34" charset="0"/>
              </a:rPr>
              <a:t>.</a:t>
            </a:r>
          </a:p>
          <a:p>
            <a:pPr lvl="0">
              <a:buClr>
                <a:srgbClr val="002060"/>
              </a:buClr>
              <a:buFont typeface="Wingdings" pitchFamily="2" charset="2"/>
              <a:buChar char="Ø"/>
            </a:pPr>
            <a:endParaRPr lang="bg-BG" sz="3400" dirty="0" smtClean="0">
              <a:ea typeface="Verdana" pitchFamily="34" charset="0"/>
              <a:cs typeface="Verdana" pitchFamily="34" charset="0"/>
            </a:endParaRPr>
          </a:p>
          <a:p>
            <a:pPr lvl="0">
              <a:buClr>
                <a:srgbClr val="002060"/>
              </a:buClr>
              <a:buFont typeface="Wingdings" pitchFamily="2" charset="2"/>
              <a:buChar char="Ø"/>
            </a:pPr>
            <a:r>
              <a:rPr lang="bg-BG" sz="3400" b="1" dirty="0" smtClean="0">
                <a:ea typeface="Verdana" pitchFamily="34" charset="0"/>
                <a:cs typeface="Verdana" pitchFamily="34" charset="0"/>
              </a:rPr>
              <a:t>Независим </a:t>
            </a:r>
            <a:r>
              <a:rPr lang="bg-BG" sz="3400" b="1" dirty="0">
                <a:ea typeface="Verdana" pitchFamily="34" charset="0"/>
                <a:cs typeface="Verdana" pitchFamily="34" charset="0"/>
              </a:rPr>
              <a:t>преносен оператор (ЕСО ЕАД) </a:t>
            </a:r>
            <a:r>
              <a:rPr lang="bg-BG" sz="3400" dirty="0">
                <a:ea typeface="Verdana" pitchFamily="34" charset="0"/>
                <a:cs typeface="Verdana" pitchFamily="34" charset="0"/>
              </a:rPr>
              <a:t>- управлява, контролира и координира организацията на пазара на електроенергия, включително и този на балансираща енергия; поддържа и управлява </a:t>
            </a:r>
            <a:r>
              <a:rPr lang="bg-BG" sz="3400" dirty="0" err="1">
                <a:ea typeface="Verdana" pitchFamily="34" charset="0"/>
                <a:cs typeface="Verdana" pitchFamily="34" charset="0"/>
              </a:rPr>
              <a:t>електропреносната</a:t>
            </a:r>
            <a:r>
              <a:rPr lang="bg-BG" sz="3400" dirty="0">
                <a:ea typeface="Verdana" pitchFamily="34" charset="0"/>
                <a:cs typeface="Verdana" pitchFamily="34" charset="0"/>
              </a:rPr>
              <a:t> мрежа</a:t>
            </a:r>
            <a:r>
              <a:rPr lang="bg-BG" sz="3400" dirty="0" smtClean="0">
                <a:ea typeface="Verdana" pitchFamily="34" charset="0"/>
                <a:cs typeface="Verdana" pitchFamily="34" charset="0"/>
              </a:rPr>
              <a:t>.</a:t>
            </a:r>
          </a:p>
          <a:p>
            <a:pPr lvl="0">
              <a:buClr>
                <a:srgbClr val="002060"/>
              </a:buClr>
              <a:buFont typeface="Wingdings" pitchFamily="2" charset="2"/>
              <a:buChar char="Ø"/>
            </a:pPr>
            <a:endParaRPr lang="bg-BG" sz="3400" dirty="0" smtClean="0">
              <a:ea typeface="Verdana" pitchFamily="34" charset="0"/>
              <a:cs typeface="Verdana" pitchFamily="34" charset="0"/>
            </a:endParaRPr>
          </a:p>
          <a:p>
            <a:pPr>
              <a:buClr>
                <a:srgbClr val="002060"/>
              </a:buClr>
              <a:buFont typeface="Wingdings" pitchFamily="2" charset="2"/>
              <a:buChar char="Ø"/>
            </a:pPr>
            <a:r>
              <a:rPr lang="bg-BG" sz="3400" b="1" dirty="0" smtClean="0">
                <a:ea typeface="Verdana" pitchFamily="34" charset="0"/>
                <a:cs typeface="Verdana" pitchFamily="34" charset="0"/>
              </a:rPr>
              <a:t>Оператор </a:t>
            </a:r>
            <a:r>
              <a:rPr lang="bg-BG" sz="3400" b="1" dirty="0">
                <a:ea typeface="Verdana" pitchFamily="34" charset="0"/>
                <a:cs typeface="Verdana" pitchFamily="34" charset="0"/>
              </a:rPr>
              <a:t>на електроразпределителна мрежа </a:t>
            </a:r>
            <a:r>
              <a:rPr lang="bg-BG" sz="3400" dirty="0">
                <a:ea typeface="Verdana" pitchFamily="34" charset="0"/>
                <a:cs typeface="Verdana" pitchFamily="34" charset="0"/>
              </a:rPr>
              <a:t>- поддържа и управлява електроразпределителната мрежа</a:t>
            </a:r>
            <a:r>
              <a:rPr lang="bg-BG" sz="3400" dirty="0" smtClean="0">
                <a:ea typeface="Verdana" pitchFamily="34" charset="0"/>
                <a:cs typeface="Verdana" pitchFamily="34" charset="0"/>
              </a:rPr>
              <a:t>.</a:t>
            </a:r>
            <a:r>
              <a:rPr lang="bg-BG" sz="3400" dirty="0" smtClean="0"/>
              <a:t> </a:t>
            </a:r>
          </a:p>
          <a:p>
            <a:pPr>
              <a:buClr>
                <a:srgbClr val="002060"/>
              </a:buClr>
              <a:buFont typeface="Wingdings" pitchFamily="2" charset="2"/>
              <a:buChar char="Ø"/>
            </a:pPr>
            <a:endParaRPr lang="bg-BG" sz="3400" dirty="0" smtClean="0"/>
          </a:p>
          <a:p>
            <a:pPr>
              <a:buClr>
                <a:srgbClr val="002060"/>
              </a:buClr>
              <a:buFont typeface="Wingdings" pitchFamily="2" charset="2"/>
              <a:buChar char="Ø"/>
            </a:pPr>
            <a:r>
              <a:rPr lang="bg-BG" sz="3400" b="1" dirty="0" smtClean="0">
                <a:ea typeface="Verdana" pitchFamily="34" charset="0"/>
                <a:cs typeface="Verdana" pitchFamily="34" charset="0"/>
              </a:rPr>
              <a:t>Борсов оператор </a:t>
            </a:r>
            <a:r>
              <a:rPr lang="bg-BG" sz="3400" dirty="0" smtClean="0">
                <a:ea typeface="Verdana" pitchFamily="34" charset="0"/>
                <a:cs typeface="Verdana" pitchFamily="34" charset="0"/>
              </a:rPr>
              <a:t>– организатор на борсовия пазар на електрическа енергия, който извършва администрирането и </a:t>
            </a:r>
            <a:r>
              <a:rPr lang="bg-BG" sz="3400" dirty="0" err="1" smtClean="0">
                <a:ea typeface="Verdana" pitchFamily="34" charset="0"/>
                <a:cs typeface="Verdana" pitchFamily="34" charset="0"/>
              </a:rPr>
              <a:t>сетълмента</a:t>
            </a:r>
            <a:r>
              <a:rPr lang="bg-BG" sz="3400" dirty="0" smtClean="0">
                <a:ea typeface="Verdana" pitchFamily="34" charset="0"/>
                <a:cs typeface="Verdana" pitchFamily="34" charset="0"/>
              </a:rPr>
              <a:t> на всички сделки на борсовия пазар и е страна по тях.</a:t>
            </a:r>
          </a:p>
          <a:p>
            <a:pPr>
              <a:buClr>
                <a:srgbClr val="002060"/>
              </a:buClr>
              <a:buFont typeface="Wingdings" pitchFamily="2" charset="2"/>
              <a:buChar char="Ø"/>
            </a:pPr>
            <a:endParaRPr lang="bg-BG" sz="3400" dirty="0" smtClean="0">
              <a:ea typeface="Verdana" pitchFamily="34" charset="0"/>
              <a:cs typeface="Verdana" pitchFamily="34" charset="0"/>
            </a:endParaRPr>
          </a:p>
          <a:p>
            <a:pPr>
              <a:buClr>
                <a:srgbClr val="002060"/>
              </a:buClr>
              <a:buFont typeface="Wingdings" pitchFamily="2" charset="2"/>
              <a:buChar char="Ø"/>
            </a:pPr>
            <a:r>
              <a:rPr lang="bg-BG" sz="3400" b="1" dirty="0" smtClean="0">
                <a:ea typeface="Verdana" pitchFamily="34" charset="0"/>
                <a:cs typeface="Verdana" pitchFamily="34" charset="0"/>
              </a:rPr>
              <a:t>Търговци </a:t>
            </a:r>
            <a:r>
              <a:rPr lang="bg-BG" sz="3400" dirty="0">
                <a:ea typeface="Verdana" pitchFamily="34" charset="0"/>
                <a:cs typeface="Verdana" pitchFamily="34" charset="0"/>
              </a:rPr>
              <a:t>- купуват електрическа енергия от производители/други </a:t>
            </a:r>
            <a:r>
              <a:rPr lang="bg-BG" sz="3400" dirty="0" smtClean="0">
                <a:ea typeface="Verdana" pitchFamily="34" charset="0"/>
                <a:cs typeface="Verdana" pitchFamily="34" charset="0"/>
              </a:rPr>
              <a:t>търговци/</a:t>
            </a:r>
            <a:r>
              <a:rPr lang="bg-BG" sz="3400" dirty="0" smtClean="0">
                <a:solidFill>
                  <a:srgbClr val="0070C0"/>
                </a:solidFill>
                <a:ea typeface="Verdana" pitchFamily="34" charset="0"/>
                <a:cs typeface="Verdana" pitchFamily="34" charset="0"/>
              </a:rPr>
              <a:t>борсата</a:t>
            </a:r>
            <a:r>
              <a:rPr lang="bg-BG" sz="3400" dirty="0" smtClean="0">
                <a:ea typeface="Verdana" pitchFamily="34" charset="0"/>
                <a:cs typeface="Verdana" pitchFamily="34" charset="0"/>
              </a:rPr>
              <a:t> </a:t>
            </a:r>
            <a:r>
              <a:rPr lang="bg-BG" sz="3400" dirty="0">
                <a:ea typeface="Verdana" pitchFamily="34" charset="0"/>
                <a:cs typeface="Verdana" pitchFamily="34" charset="0"/>
              </a:rPr>
              <a:t>и снабдяват потребителите на пазара по свободно договорени цени</a:t>
            </a:r>
            <a:r>
              <a:rPr lang="bg-BG" sz="3400" dirty="0" smtClean="0">
                <a:ea typeface="Verdana" pitchFamily="34" charset="0"/>
                <a:cs typeface="Verdana" pitchFamily="34" charset="0"/>
              </a:rPr>
              <a:t>.</a:t>
            </a:r>
            <a:r>
              <a:rPr lang="bg-BG" sz="3400" dirty="0" smtClean="0"/>
              <a:t> </a:t>
            </a:r>
          </a:p>
          <a:p>
            <a:pPr lvl="0">
              <a:buClr>
                <a:srgbClr val="002060"/>
              </a:buClr>
              <a:buFont typeface="Wingdings" pitchFamily="2" charset="2"/>
              <a:buChar char="Ø"/>
            </a:pPr>
            <a:endParaRPr lang="bg-BG" sz="3400" dirty="0" smtClean="0">
              <a:ea typeface="Verdana" pitchFamily="34" charset="0"/>
              <a:cs typeface="Verdana" pitchFamily="34" charset="0"/>
            </a:endParaRPr>
          </a:p>
          <a:p>
            <a:pPr>
              <a:buClr>
                <a:srgbClr val="002060"/>
              </a:buClr>
              <a:buFont typeface="Wingdings" pitchFamily="2" charset="2"/>
              <a:buChar char="Ø"/>
            </a:pPr>
            <a:r>
              <a:rPr lang="bg-BG" sz="3400" b="1" dirty="0" smtClean="0">
                <a:ea typeface="Verdana" pitchFamily="34" charset="0"/>
                <a:cs typeface="Verdana" pitchFamily="34" charset="0"/>
              </a:rPr>
              <a:t>Потребители</a:t>
            </a:r>
            <a:r>
              <a:rPr lang="bg-BG" sz="3400" dirty="0" smtClean="0">
                <a:ea typeface="Verdana" pitchFamily="34" charset="0"/>
                <a:cs typeface="Verdana" pitchFamily="34" charset="0"/>
              </a:rPr>
              <a:t> </a:t>
            </a:r>
            <a:r>
              <a:rPr lang="bg-BG" sz="3400" dirty="0">
                <a:ea typeface="Verdana" pitchFamily="34" charset="0"/>
                <a:cs typeface="Verdana" pitchFamily="34" charset="0"/>
              </a:rPr>
              <a:t>– крайни клиенти (стопански или битови), сключили договор за доставка на електрическа енергия по свободно договорени цени с избран от тях търговец на свободния пазар</a:t>
            </a:r>
            <a:r>
              <a:rPr lang="bg-BG" sz="3400" dirty="0" smtClean="0"/>
              <a:t>.</a:t>
            </a:r>
            <a:r>
              <a:rPr lang="bg-BG" sz="3400" dirty="0"/>
              <a:t> </a:t>
            </a:r>
            <a:endParaRPr lang="bg-BG" sz="3400" dirty="0" smtClean="0"/>
          </a:p>
          <a:p>
            <a:pPr lvl="0">
              <a:buFont typeface="Wingdings" pitchFamily="2" charset="2"/>
              <a:buChar char="Ø"/>
            </a:pPr>
            <a:endParaRPr lang="bg-BG" dirty="0"/>
          </a:p>
          <a:p>
            <a:pPr>
              <a:buFont typeface="Wingdings" pitchFamily="2" charset="2"/>
              <a:buChar char="Ø"/>
            </a:pPr>
            <a:endParaRPr lang="bg-BG" dirty="0"/>
          </a:p>
        </p:txBody>
      </p:sp>
      <p:sp>
        <p:nvSpPr>
          <p:cNvPr id="2" name="Title 1"/>
          <p:cNvSpPr>
            <a:spLocks noGrp="1"/>
          </p:cNvSpPr>
          <p:nvPr>
            <p:ph type="title"/>
          </p:nvPr>
        </p:nvSpPr>
        <p:spPr>
          <a:xfrm>
            <a:off x="467544" y="116632"/>
            <a:ext cx="8229600" cy="1143000"/>
          </a:xfrm>
        </p:spPr>
        <p:txBody>
          <a:bodyPr>
            <a:normAutofit/>
          </a:bodyPr>
          <a:lstStyle/>
          <a:p>
            <a:r>
              <a:rPr lang="bg-BG" sz="3600" dirty="0" smtClean="0">
                <a:latin typeface="+mn-lt"/>
              </a:rPr>
              <a:t>I</a:t>
            </a:r>
            <a:r>
              <a:rPr lang="en-US" sz="3600" dirty="0" smtClean="0">
                <a:latin typeface="+mn-lt"/>
              </a:rPr>
              <a:t>II</a:t>
            </a:r>
            <a:r>
              <a:rPr lang="bg-BG" sz="3600" dirty="0" smtClean="0">
                <a:latin typeface="+mn-lt"/>
              </a:rPr>
              <a:t>. Участници на пазара</a:t>
            </a:r>
            <a:endParaRPr lang="bg-BG" sz="3600" dirty="0">
              <a:latin typeface="+mn-lt"/>
            </a:endParaRPr>
          </a:p>
        </p:txBody>
      </p:sp>
      <p:pic>
        <p:nvPicPr>
          <p:cNvPr id="4" name="Picture 3" descr="Energitr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1967136" cy="42728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899592" y="6381328"/>
            <a:ext cx="1161826" cy="365125"/>
          </a:xfrm>
        </p:spPr>
        <p:txBody>
          <a:bodyPr/>
          <a:lstStyle/>
          <a:p>
            <a:fld id="{32852908-A423-47DA-9A27-52432AC0FEF4}" type="slidenum">
              <a:rPr lang="bg-BG" sz="1100" smtClean="0"/>
              <a:t>8</a:t>
            </a:fld>
            <a:endParaRPr lang="bg-BG" sz="1100" dirty="0"/>
          </a:p>
        </p:txBody>
      </p:sp>
    </p:spTree>
    <p:extLst>
      <p:ext uri="{BB962C8B-B14F-4D97-AF65-F5344CB8AC3E}">
        <p14:creationId xmlns:p14="http://schemas.microsoft.com/office/powerpoint/2010/main" val="311195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5783871"/>
              </p:ext>
            </p:extLst>
          </p:nvPr>
        </p:nvGraphicFramePr>
        <p:xfrm>
          <a:off x="467544" y="1340768"/>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7504" y="116632"/>
            <a:ext cx="8928992" cy="1143000"/>
          </a:xfrm>
        </p:spPr>
        <p:txBody>
          <a:bodyPr>
            <a:normAutofit/>
          </a:bodyPr>
          <a:lstStyle/>
          <a:p>
            <a:r>
              <a:rPr lang="en-US" sz="3600" dirty="0" smtClean="0">
                <a:latin typeface="+mn-lt"/>
              </a:rPr>
              <a:t>IV</a:t>
            </a:r>
            <a:r>
              <a:rPr lang="bg-BG" sz="3600" dirty="0" smtClean="0">
                <a:latin typeface="+mn-lt"/>
              </a:rPr>
              <a:t>. Как действа либерализирания пазар?</a:t>
            </a:r>
            <a:endParaRPr lang="bg-BG" sz="3600" dirty="0">
              <a:latin typeface="+mn-lt"/>
            </a:endParaRPr>
          </a:p>
        </p:txBody>
      </p:sp>
      <p:sp>
        <p:nvSpPr>
          <p:cNvPr id="3" name="Slide Number Placeholder 2"/>
          <p:cNvSpPr>
            <a:spLocks noGrp="1"/>
          </p:cNvSpPr>
          <p:nvPr>
            <p:ph type="sldNum" sz="quarter" idx="12"/>
          </p:nvPr>
        </p:nvSpPr>
        <p:spPr>
          <a:xfrm>
            <a:off x="7982174" y="6491947"/>
            <a:ext cx="1161826" cy="365125"/>
          </a:xfrm>
        </p:spPr>
        <p:txBody>
          <a:bodyPr/>
          <a:lstStyle/>
          <a:p>
            <a:fld id="{32852908-A423-47DA-9A27-52432AC0FEF4}" type="slidenum">
              <a:rPr lang="bg-BG" smtClean="0"/>
              <a:t>9</a:t>
            </a:fld>
            <a:endParaRPr lang="bg-BG" dirty="0"/>
          </a:p>
        </p:txBody>
      </p:sp>
    </p:spTree>
    <p:extLst>
      <p:ext uri="{BB962C8B-B14F-4D97-AF65-F5344CB8AC3E}">
        <p14:creationId xmlns:p14="http://schemas.microsoft.com/office/powerpoint/2010/main" val="16596805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Nphkkc6lUu9OPIdVIpPe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819</TotalTime>
  <Words>2747</Words>
  <Application>Microsoft Office PowerPoint</Application>
  <PresentationFormat>On-screen Show (4:3)</PresentationFormat>
  <Paragraphs>314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PowerPoint Presentation</vt:lpstr>
      <vt:lpstr>PowerPoint Presentation</vt:lpstr>
      <vt:lpstr> </vt:lpstr>
      <vt:lpstr>I. Защо е необходима либерализацията на пазара на  електроенергия</vt:lpstr>
      <vt:lpstr>Европейските страни все още имат най-различни регулаторни рамки на дребно, по-специално по отношение на регулирането на цените и защита на потребителите, което от своя страна се трансформира в различни нива на пазарната конкуренция.  В таблицата е систематизирана извадка от данни за предлагани  оферти на пазарите за електроенергия и газ в столиците на държавите членки. По броя на офертите е видно, че пазарите на електроенергия и газ в Германия, Великобритания, Дания, Чехия, Финландия и в Холандия са относително най-добре развити .  В тези държави търговците – доставчици на енергия са в конкуренция помежду си. В резултат на наличието на конкуренция на пазара  доставчиците предлагат и предоставят разнообразни продукти и услуги на потребителите на електроенергия.   Любопитно е да се отбележи, че доставчиците ЕВН и ЧЕЗ срещат остра конкуренция от други доставчици в собствените си страни. Съответно ЕВН във Виена се конкурира със 25 доставчици, които предлагат 40 различни оферти на потребителите на електричество, а ЧЕЗ в Прага се конкурира съответно с 32 доставчика на електричество, предлагащи 61 различни оферти </vt:lpstr>
      <vt:lpstr>PowerPoint Presentation</vt:lpstr>
      <vt:lpstr>II. Кога започва </vt:lpstr>
      <vt:lpstr>III. Участници на пазара</vt:lpstr>
      <vt:lpstr>IV. Как действа либерализирания пазар?</vt:lpstr>
      <vt:lpstr>Мястото на БНЕБ на електроенергийния пазар </vt:lpstr>
      <vt:lpstr>Основни принципи на борсовата търговия</vt:lpstr>
      <vt:lpstr>Ролята на Борсовия пазар</vt:lpstr>
      <vt:lpstr>Структура на холдинга</vt:lpstr>
      <vt:lpstr>V. Плащане, фактури и  още нещо</vt:lpstr>
      <vt:lpstr>VI. Мрежови услуги</vt:lpstr>
      <vt:lpstr>VII. Смяна на доставчика</vt:lpstr>
      <vt:lpstr>PowerPoint Presentation</vt:lpstr>
      <vt:lpstr>PowerPoint Presentation</vt:lpstr>
      <vt:lpstr>Разпределение на потреблението в отделните мрежи в зависимост от сключените договори на свободен пазар, с ДПИ, с КС  м. октомври 2015   </vt:lpstr>
      <vt:lpstr>VIII. Информираност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MEET</dc:creator>
  <cp:lastModifiedBy>MEET</cp:lastModifiedBy>
  <cp:revision>264</cp:revision>
  <cp:lastPrinted>2015-11-13T10:50:04Z</cp:lastPrinted>
  <dcterms:created xsi:type="dcterms:W3CDTF">2015-11-10T16:21:06Z</dcterms:created>
  <dcterms:modified xsi:type="dcterms:W3CDTF">2015-11-17T12:58:14Z</dcterms:modified>
</cp:coreProperties>
</file>